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110"/>
  </p:notesMasterIdLst>
  <p:handoutMasterIdLst>
    <p:handoutMasterId r:id="rId111"/>
  </p:handoutMasterIdLst>
  <p:sldIdLst>
    <p:sldId id="647" r:id="rId5"/>
    <p:sldId id="696" r:id="rId6"/>
    <p:sldId id="722" r:id="rId7"/>
    <p:sldId id="397" r:id="rId8"/>
    <p:sldId id="723" r:id="rId9"/>
    <p:sldId id="724" r:id="rId10"/>
    <p:sldId id="726" r:id="rId11"/>
    <p:sldId id="727" r:id="rId12"/>
    <p:sldId id="728" r:id="rId13"/>
    <p:sldId id="732" r:id="rId14"/>
    <p:sldId id="826" r:id="rId15"/>
    <p:sldId id="735" r:id="rId16"/>
    <p:sldId id="744" r:id="rId17"/>
    <p:sldId id="745" r:id="rId18"/>
    <p:sldId id="736" r:id="rId19"/>
    <p:sldId id="737" r:id="rId20"/>
    <p:sldId id="738" r:id="rId21"/>
    <p:sldId id="739" r:id="rId22"/>
    <p:sldId id="740" r:id="rId23"/>
    <p:sldId id="741" r:id="rId24"/>
    <p:sldId id="742" r:id="rId25"/>
    <p:sldId id="743" r:id="rId26"/>
    <p:sldId id="824" r:id="rId27"/>
    <p:sldId id="762" r:id="rId28"/>
    <p:sldId id="765" r:id="rId29"/>
    <p:sldId id="763" r:id="rId30"/>
    <p:sldId id="764" r:id="rId31"/>
    <p:sldId id="730" r:id="rId32"/>
    <p:sldId id="731" r:id="rId33"/>
    <p:sldId id="733" r:id="rId34"/>
    <p:sldId id="759" r:id="rId35"/>
    <p:sldId id="760" r:id="rId36"/>
    <p:sldId id="761" r:id="rId37"/>
    <p:sldId id="766" r:id="rId38"/>
    <p:sldId id="767" r:id="rId39"/>
    <p:sldId id="768" r:id="rId40"/>
    <p:sldId id="769" r:id="rId41"/>
    <p:sldId id="770" r:id="rId42"/>
    <p:sldId id="825" r:id="rId43"/>
    <p:sldId id="771" r:id="rId44"/>
    <p:sldId id="772" r:id="rId45"/>
    <p:sldId id="776" r:id="rId46"/>
    <p:sldId id="774" r:id="rId47"/>
    <p:sldId id="775" r:id="rId48"/>
    <p:sldId id="777" r:id="rId49"/>
    <p:sldId id="778" r:id="rId50"/>
    <p:sldId id="779" r:id="rId51"/>
    <p:sldId id="780" r:id="rId52"/>
    <p:sldId id="781" r:id="rId53"/>
    <p:sldId id="782" r:id="rId54"/>
    <p:sldId id="792" r:id="rId55"/>
    <p:sldId id="793" r:id="rId56"/>
    <p:sldId id="787" r:id="rId57"/>
    <p:sldId id="788" r:id="rId58"/>
    <p:sldId id="783" r:id="rId59"/>
    <p:sldId id="784" r:id="rId60"/>
    <p:sldId id="785" r:id="rId61"/>
    <p:sldId id="786" r:id="rId62"/>
    <p:sldId id="789" r:id="rId63"/>
    <p:sldId id="790" r:id="rId64"/>
    <p:sldId id="791" r:id="rId65"/>
    <p:sldId id="746" r:id="rId66"/>
    <p:sldId id="747" r:id="rId67"/>
    <p:sldId id="748" r:id="rId68"/>
    <p:sldId id="749" r:id="rId69"/>
    <p:sldId id="750" r:id="rId70"/>
    <p:sldId id="751" r:id="rId71"/>
    <p:sldId id="752" r:id="rId72"/>
    <p:sldId id="753" r:id="rId73"/>
    <p:sldId id="754" r:id="rId74"/>
    <p:sldId id="755" r:id="rId75"/>
    <p:sldId id="756" r:id="rId76"/>
    <p:sldId id="757" r:id="rId77"/>
    <p:sldId id="758" r:id="rId78"/>
    <p:sldId id="794" r:id="rId79"/>
    <p:sldId id="795" r:id="rId80"/>
    <p:sldId id="796" r:id="rId81"/>
    <p:sldId id="797" r:id="rId82"/>
    <p:sldId id="798" r:id="rId83"/>
    <p:sldId id="799" r:id="rId84"/>
    <p:sldId id="800" r:id="rId85"/>
    <p:sldId id="801" r:id="rId86"/>
    <p:sldId id="802" r:id="rId87"/>
    <p:sldId id="811" r:id="rId88"/>
    <p:sldId id="812" r:id="rId89"/>
    <p:sldId id="813" r:id="rId90"/>
    <p:sldId id="814" r:id="rId91"/>
    <p:sldId id="815" r:id="rId92"/>
    <p:sldId id="816" r:id="rId93"/>
    <p:sldId id="817" r:id="rId94"/>
    <p:sldId id="818" r:id="rId95"/>
    <p:sldId id="819" r:id="rId96"/>
    <p:sldId id="821" r:id="rId97"/>
    <p:sldId id="820" r:id="rId98"/>
    <p:sldId id="822" r:id="rId99"/>
    <p:sldId id="823" r:id="rId100"/>
    <p:sldId id="803" r:id="rId101"/>
    <p:sldId id="804" r:id="rId102"/>
    <p:sldId id="805" r:id="rId103"/>
    <p:sldId id="806" r:id="rId104"/>
    <p:sldId id="807" r:id="rId105"/>
    <p:sldId id="808" r:id="rId106"/>
    <p:sldId id="809" r:id="rId107"/>
    <p:sldId id="810" r:id="rId108"/>
    <p:sldId id="616"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397"/>
            <p14:sldId id="723"/>
            <p14:sldId id="724"/>
            <p14:sldId id="726"/>
            <p14:sldId id="727"/>
            <p14:sldId id="728"/>
            <p14:sldId id="732"/>
            <p14:sldId id="826"/>
            <p14:sldId id="735"/>
            <p14:sldId id="744"/>
            <p14:sldId id="745"/>
            <p14:sldId id="736"/>
            <p14:sldId id="737"/>
            <p14:sldId id="738"/>
            <p14:sldId id="739"/>
            <p14:sldId id="740"/>
            <p14:sldId id="741"/>
            <p14:sldId id="742"/>
            <p14:sldId id="743"/>
            <p14:sldId id="824"/>
            <p14:sldId id="762"/>
            <p14:sldId id="765"/>
            <p14:sldId id="763"/>
            <p14:sldId id="764"/>
            <p14:sldId id="730"/>
            <p14:sldId id="731"/>
            <p14:sldId id="733"/>
            <p14:sldId id="759"/>
            <p14:sldId id="760"/>
            <p14:sldId id="761"/>
            <p14:sldId id="766"/>
            <p14:sldId id="767"/>
            <p14:sldId id="768"/>
            <p14:sldId id="769"/>
            <p14:sldId id="770"/>
            <p14:sldId id="825"/>
            <p14:sldId id="771"/>
            <p14:sldId id="772"/>
            <p14:sldId id="776"/>
            <p14:sldId id="774"/>
            <p14:sldId id="775"/>
            <p14:sldId id="777"/>
            <p14:sldId id="778"/>
            <p14:sldId id="779"/>
            <p14:sldId id="780"/>
            <p14:sldId id="781"/>
            <p14:sldId id="782"/>
            <p14:sldId id="792"/>
            <p14:sldId id="793"/>
            <p14:sldId id="787"/>
            <p14:sldId id="788"/>
            <p14:sldId id="783"/>
            <p14:sldId id="784"/>
            <p14:sldId id="785"/>
            <p14:sldId id="786"/>
            <p14:sldId id="789"/>
            <p14:sldId id="790"/>
            <p14:sldId id="791"/>
            <p14:sldId id="746"/>
            <p14:sldId id="747"/>
            <p14:sldId id="748"/>
            <p14:sldId id="749"/>
            <p14:sldId id="750"/>
            <p14:sldId id="751"/>
            <p14:sldId id="752"/>
            <p14:sldId id="753"/>
            <p14:sldId id="754"/>
            <p14:sldId id="755"/>
            <p14:sldId id="756"/>
            <p14:sldId id="757"/>
            <p14:sldId id="758"/>
            <p14:sldId id="794"/>
            <p14:sldId id="795"/>
            <p14:sldId id="796"/>
            <p14:sldId id="797"/>
            <p14:sldId id="798"/>
            <p14:sldId id="799"/>
            <p14:sldId id="800"/>
            <p14:sldId id="801"/>
            <p14:sldId id="802"/>
            <p14:sldId id="811"/>
            <p14:sldId id="812"/>
            <p14:sldId id="813"/>
            <p14:sldId id="814"/>
            <p14:sldId id="815"/>
            <p14:sldId id="816"/>
            <p14:sldId id="817"/>
            <p14:sldId id="818"/>
            <p14:sldId id="819"/>
            <p14:sldId id="821"/>
            <p14:sldId id="820"/>
            <p14:sldId id="822"/>
            <p14:sldId id="823"/>
            <p14:sldId id="803"/>
            <p14:sldId id="804"/>
            <p14:sldId id="805"/>
            <p14:sldId id="806"/>
            <p14:sldId id="807"/>
            <p14:sldId id="808"/>
            <p14:sldId id="809"/>
            <p14:sldId id="810"/>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FE20A-AD49-4174-8E5B-1B2A180FAC00}" v="6" dt="2026-02-13T13:12:16.2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945" autoAdjust="0"/>
  </p:normalViewPr>
  <p:slideViewPr>
    <p:cSldViewPr snapToGrid="0">
      <p:cViewPr varScale="1">
        <p:scale>
          <a:sx n="56" d="100"/>
          <a:sy n="56" d="100"/>
        </p:scale>
        <p:origin x="1068" y="48"/>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5/10/relationships/revisionInfo" Target="revisionInfo.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118"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D5FD8459-2B5C-48A5-9673-8D128202ED48}"/>
    <pc:docChg chg="undo custSel addSld modSld modSection">
      <pc:chgData name="Yoel Kortick" userId="167978f5-7f40-4909-85d5-d4149554ad4e" providerId="ADAL" clId="{D5FD8459-2B5C-48A5-9673-8D128202ED48}" dt="2026-02-13T13:12:51.538" v="271" actId="14100"/>
      <pc:docMkLst>
        <pc:docMk/>
      </pc:docMkLst>
      <pc:sldChg chg="modSp mod">
        <pc:chgData name="Yoel Kortick" userId="167978f5-7f40-4909-85d5-d4149554ad4e" providerId="ADAL" clId="{D5FD8459-2B5C-48A5-9673-8D128202ED48}" dt="2026-02-12T14:45:06.771" v="49" actId="313"/>
        <pc:sldMkLst>
          <pc:docMk/>
          <pc:sldMk cId="1763485071" sldId="732"/>
        </pc:sldMkLst>
        <pc:spChg chg="mod">
          <ac:chgData name="Yoel Kortick" userId="167978f5-7f40-4909-85d5-d4149554ad4e" providerId="ADAL" clId="{D5FD8459-2B5C-48A5-9673-8D128202ED48}" dt="2026-02-12T14:45:06.771" v="49" actId="313"/>
          <ac:spMkLst>
            <pc:docMk/>
            <pc:sldMk cId="1763485071" sldId="732"/>
            <ac:spMk id="11" creationId="{1ACE3884-5DD3-4F86-13C6-FF34F1D35C8C}"/>
          </ac:spMkLst>
        </pc:spChg>
      </pc:sldChg>
      <pc:sldChg chg="modSp mod">
        <pc:chgData name="Yoel Kortick" userId="167978f5-7f40-4909-85d5-d4149554ad4e" providerId="ADAL" clId="{D5FD8459-2B5C-48A5-9673-8D128202ED48}" dt="2026-02-13T13:08:39.644" v="138" actId="113"/>
        <pc:sldMkLst>
          <pc:docMk/>
          <pc:sldMk cId="3160629959" sldId="735"/>
        </pc:sldMkLst>
        <pc:spChg chg="mod">
          <ac:chgData name="Yoel Kortick" userId="167978f5-7f40-4909-85d5-d4149554ad4e" providerId="ADAL" clId="{D5FD8459-2B5C-48A5-9673-8D128202ED48}" dt="2026-02-13T13:08:39.644" v="138" actId="113"/>
          <ac:spMkLst>
            <pc:docMk/>
            <pc:sldMk cId="3160629959" sldId="735"/>
            <ac:spMk id="11" creationId="{1ACE3884-5DD3-4F86-13C6-FF34F1D35C8C}"/>
          </ac:spMkLst>
        </pc:spChg>
      </pc:sldChg>
      <pc:sldChg chg="modSp mod">
        <pc:chgData name="Yoel Kortick" userId="167978f5-7f40-4909-85d5-d4149554ad4e" providerId="ADAL" clId="{D5FD8459-2B5C-48A5-9673-8D128202ED48}" dt="2026-02-12T14:56:52.917" v="127" actId="6549"/>
        <pc:sldMkLst>
          <pc:docMk/>
          <pc:sldMk cId="301571980" sldId="737"/>
        </pc:sldMkLst>
        <pc:spChg chg="mod">
          <ac:chgData name="Yoel Kortick" userId="167978f5-7f40-4909-85d5-d4149554ad4e" providerId="ADAL" clId="{D5FD8459-2B5C-48A5-9673-8D128202ED48}" dt="2026-02-12T14:56:52.917" v="127" actId="6549"/>
          <ac:spMkLst>
            <pc:docMk/>
            <pc:sldMk cId="301571980" sldId="737"/>
            <ac:spMk id="11" creationId="{1ACE3884-5DD3-4F86-13C6-FF34F1D35C8C}"/>
          </ac:spMkLst>
        </pc:spChg>
      </pc:sldChg>
      <pc:sldChg chg="modSp mod">
        <pc:chgData name="Yoel Kortick" userId="167978f5-7f40-4909-85d5-d4149554ad4e" providerId="ADAL" clId="{D5FD8459-2B5C-48A5-9673-8D128202ED48}" dt="2026-02-13T13:08:36.654" v="137" actId="113"/>
        <pc:sldMkLst>
          <pc:docMk/>
          <pc:sldMk cId="255888119" sldId="744"/>
        </pc:sldMkLst>
        <pc:spChg chg="mod">
          <ac:chgData name="Yoel Kortick" userId="167978f5-7f40-4909-85d5-d4149554ad4e" providerId="ADAL" clId="{D5FD8459-2B5C-48A5-9673-8D128202ED48}" dt="2026-02-12T14:54:03.512" v="98" actId="6549"/>
          <ac:spMkLst>
            <pc:docMk/>
            <pc:sldMk cId="255888119" sldId="744"/>
            <ac:spMk id="10" creationId="{4C5297D4-1A90-BA7E-1EA2-3486955EA032}"/>
          </ac:spMkLst>
        </pc:spChg>
        <pc:spChg chg="mod">
          <ac:chgData name="Yoel Kortick" userId="167978f5-7f40-4909-85d5-d4149554ad4e" providerId="ADAL" clId="{D5FD8459-2B5C-48A5-9673-8D128202ED48}" dt="2026-02-13T13:08:36.654" v="137" actId="113"/>
          <ac:spMkLst>
            <pc:docMk/>
            <pc:sldMk cId="255888119" sldId="744"/>
            <ac:spMk id="11" creationId="{1ACE3884-5DD3-4F86-13C6-FF34F1D35C8C}"/>
          </ac:spMkLst>
        </pc:spChg>
      </pc:sldChg>
      <pc:sldChg chg="modSp mod">
        <pc:chgData name="Yoel Kortick" userId="167978f5-7f40-4909-85d5-d4149554ad4e" providerId="ADAL" clId="{D5FD8459-2B5C-48A5-9673-8D128202ED48}" dt="2026-02-13T13:08:30.814" v="136" actId="113"/>
        <pc:sldMkLst>
          <pc:docMk/>
          <pc:sldMk cId="1201906778" sldId="745"/>
        </pc:sldMkLst>
        <pc:spChg chg="mod">
          <ac:chgData name="Yoel Kortick" userId="167978f5-7f40-4909-85d5-d4149554ad4e" providerId="ADAL" clId="{D5FD8459-2B5C-48A5-9673-8D128202ED48}" dt="2026-02-13T13:08:30.814" v="136" actId="113"/>
          <ac:spMkLst>
            <pc:docMk/>
            <pc:sldMk cId="1201906778" sldId="745"/>
            <ac:spMk id="11" creationId="{1ACE3884-5DD3-4F86-13C6-FF34F1D35C8C}"/>
          </ac:spMkLst>
        </pc:spChg>
      </pc:sldChg>
      <pc:sldChg chg="modSp mod">
        <pc:chgData name="Yoel Kortick" userId="167978f5-7f40-4909-85d5-d4149554ad4e" providerId="ADAL" clId="{D5FD8459-2B5C-48A5-9673-8D128202ED48}" dt="2026-02-12T15:41:48.310" v="135" actId="255"/>
        <pc:sldMkLst>
          <pc:docMk/>
          <pc:sldMk cId="2357848472" sldId="747"/>
        </pc:sldMkLst>
        <pc:spChg chg="mod">
          <ac:chgData name="Yoel Kortick" userId="167978f5-7f40-4909-85d5-d4149554ad4e" providerId="ADAL" clId="{D5FD8459-2B5C-48A5-9673-8D128202ED48}" dt="2026-02-12T15:41:48.310" v="135" actId="255"/>
          <ac:spMkLst>
            <pc:docMk/>
            <pc:sldMk cId="2357848472" sldId="747"/>
            <ac:spMk id="11" creationId="{1ACE3884-5DD3-4F86-13C6-FF34F1D35C8C}"/>
          </ac:spMkLst>
        </pc:spChg>
      </pc:sldChg>
      <pc:sldChg chg="modSp mod">
        <pc:chgData name="Yoel Kortick" userId="167978f5-7f40-4909-85d5-d4149554ad4e" providerId="ADAL" clId="{D5FD8459-2B5C-48A5-9673-8D128202ED48}" dt="2026-02-12T15:01:48.998" v="132" actId="14100"/>
        <pc:sldMkLst>
          <pc:docMk/>
          <pc:sldMk cId="674158445" sldId="761"/>
        </pc:sldMkLst>
        <pc:spChg chg="mod">
          <ac:chgData name="Yoel Kortick" userId="167978f5-7f40-4909-85d5-d4149554ad4e" providerId="ADAL" clId="{D5FD8459-2B5C-48A5-9673-8D128202ED48}" dt="2026-02-12T15:01:48.998" v="132" actId="14100"/>
          <ac:spMkLst>
            <pc:docMk/>
            <pc:sldMk cId="674158445" sldId="761"/>
            <ac:spMk id="13" creationId="{6B1B7DBE-F22C-8E5D-5B4E-AB0547356A57}"/>
          </ac:spMkLst>
        </pc:spChg>
      </pc:sldChg>
      <pc:sldChg chg="modSp mod">
        <pc:chgData name="Yoel Kortick" userId="167978f5-7f40-4909-85d5-d4149554ad4e" providerId="ADAL" clId="{D5FD8459-2B5C-48A5-9673-8D128202ED48}" dt="2026-02-13T13:12:51.538" v="271" actId="14100"/>
        <pc:sldMkLst>
          <pc:docMk/>
          <pc:sldMk cId="3211014765" sldId="762"/>
        </pc:sldMkLst>
        <pc:spChg chg="mod">
          <ac:chgData name="Yoel Kortick" userId="167978f5-7f40-4909-85d5-d4149554ad4e" providerId="ADAL" clId="{D5FD8459-2B5C-48A5-9673-8D128202ED48}" dt="2026-02-13T13:12:51.538" v="271" actId="14100"/>
          <ac:spMkLst>
            <pc:docMk/>
            <pc:sldMk cId="3211014765" sldId="762"/>
            <ac:spMk id="4" creationId="{7607213B-A963-BD4C-C936-731C92C95FE4}"/>
          </ac:spMkLst>
        </pc:spChg>
        <pc:spChg chg="mod">
          <ac:chgData name="Yoel Kortick" userId="167978f5-7f40-4909-85d5-d4149554ad4e" providerId="ADAL" clId="{D5FD8459-2B5C-48A5-9673-8D128202ED48}" dt="2026-02-13T13:12:41.118" v="267" actId="255"/>
          <ac:spMkLst>
            <pc:docMk/>
            <pc:sldMk cId="3211014765" sldId="762"/>
            <ac:spMk id="11" creationId="{1ACE3884-5DD3-4F86-13C6-FF34F1D35C8C}"/>
          </ac:spMkLst>
        </pc:spChg>
        <pc:picChg chg="mod">
          <ac:chgData name="Yoel Kortick" userId="167978f5-7f40-4909-85d5-d4149554ad4e" providerId="ADAL" clId="{D5FD8459-2B5C-48A5-9673-8D128202ED48}" dt="2026-02-13T13:12:46.696" v="269" actId="1076"/>
          <ac:picMkLst>
            <pc:docMk/>
            <pc:sldMk cId="3211014765" sldId="762"/>
            <ac:picMk id="3" creationId="{F3F72FC9-BCDB-F0B7-0D88-60F1DCFD6369}"/>
          </ac:picMkLst>
        </pc:picChg>
      </pc:sldChg>
      <pc:sldChg chg="modSp mod">
        <pc:chgData name="Yoel Kortick" userId="167978f5-7f40-4909-85d5-d4149554ad4e" providerId="ADAL" clId="{D5FD8459-2B5C-48A5-9673-8D128202ED48}" dt="2026-02-12T15:08:04.725" v="134" actId="208"/>
        <pc:sldMkLst>
          <pc:docMk/>
          <pc:sldMk cId="718108675" sldId="788"/>
        </pc:sldMkLst>
        <pc:picChg chg="mod">
          <ac:chgData name="Yoel Kortick" userId="167978f5-7f40-4909-85d5-d4149554ad4e" providerId="ADAL" clId="{D5FD8459-2B5C-48A5-9673-8D128202ED48}" dt="2026-02-12T15:08:04.725" v="134" actId="208"/>
          <ac:picMkLst>
            <pc:docMk/>
            <pc:sldMk cId="718108675" sldId="788"/>
            <ac:picMk id="8" creationId="{0DC0DA44-0436-E46D-115F-165DD29164B2}"/>
          </ac:picMkLst>
        </pc:picChg>
      </pc:sldChg>
      <pc:sldChg chg="modSp mod">
        <pc:chgData name="Yoel Kortick" userId="167978f5-7f40-4909-85d5-d4149554ad4e" providerId="ADAL" clId="{D5FD8459-2B5C-48A5-9673-8D128202ED48}" dt="2026-02-12T15:07:05.740" v="133" actId="6549"/>
        <pc:sldMkLst>
          <pc:docMk/>
          <pc:sldMk cId="2444540144" sldId="792"/>
        </pc:sldMkLst>
        <pc:spChg chg="mod">
          <ac:chgData name="Yoel Kortick" userId="167978f5-7f40-4909-85d5-d4149554ad4e" providerId="ADAL" clId="{D5FD8459-2B5C-48A5-9673-8D128202ED48}" dt="2026-02-12T15:07:05.740" v="133" actId="6549"/>
          <ac:spMkLst>
            <pc:docMk/>
            <pc:sldMk cId="2444540144" sldId="792"/>
            <ac:spMk id="11" creationId="{1ACE3884-5DD3-4F86-13C6-FF34F1D35C8C}"/>
          </ac:spMkLst>
        </pc:spChg>
      </pc:sldChg>
      <pc:sldChg chg="modSp add mod">
        <pc:chgData name="Yoel Kortick" userId="167978f5-7f40-4909-85d5-d4149554ad4e" providerId="ADAL" clId="{D5FD8459-2B5C-48A5-9673-8D128202ED48}" dt="2026-02-12T14:54:56.248" v="126" actId="12"/>
        <pc:sldMkLst>
          <pc:docMk/>
          <pc:sldMk cId="463256141" sldId="826"/>
        </pc:sldMkLst>
        <pc:spChg chg="mod">
          <ac:chgData name="Yoel Kortick" userId="167978f5-7f40-4909-85d5-d4149554ad4e" providerId="ADAL" clId="{D5FD8459-2B5C-48A5-9673-8D128202ED48}" dt="2026-02-12T14:54:56.248" v="126" actId="12"/>
          <ac:spMkLst>
            <pc:docMk/>
            <pc:sldMk cId="463256141" sldId="826"/>
            <ac:spMk id="11" creationId="{BF7CB582-BBA4-9639-EFA1-80BFB19AC8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13/02/2026</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13/02/2026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21</a:t>
            </a:fld>
            <a:endParaRPr lang="en-GB"/>
          </a:p>
        </p:txBody>
      </p:sp>
    </p:spTree>
    <p:extLst>
      <p:ext uri="{BB962C8B-B14F-4D97-AF65-F5344CB8AC3E}">
        <p14:creationId xmlns:p14="http://schemas.microsoft.com/office/powerpoint/2010/main" val="3931897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83</a:t>
            </a:fld>
            <a:endParaRPr lang="en-GB"/>
          </a:p>
        </p:txBody>
      </p:sp>
    </p:spTree>
    <p:extLst>
      <p:ext uri="{BB962C8B-B14F-4D97-AF65-F5344CB8AC3E}">
        <p14:creationId xmlns:p14="http://schemas.microsoft.com/office/powerpoint/2010/main" val="1844601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84</a:t>
            </a:fld>
            <a:endParaRPr lang="en-GB"/>
          </a:p>
        </p:txBody>
      </p:sp>
    </p:spTree>
    <p:extLst>
      <p:ext uri="{BB962C8B-B14F-4D97-AF65-F5344CB8AC3E}">
        <p14:creationId xmlns:p14="http://schemas.microsoft.com/office/powerpoint/2010/main" val="2784547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87</a:t>
            </a:fld>
            <a:endParaRPr lang="en-GB"/>
          </a:p>
        </p:txBody>
      </p:sp>
    </p:spTree>
    <p:extLst>
      <p:ext uri="{BB962C8B-B14F-4D97-AF65-F5344CB8AC3E}">
        <p14:creationId xmlns:p14="http://schemas.microsoft.com/office/powerpoint/2010/main" val="196443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deas.exlibrisgroup.com/forums/308173-alma/suggestions/42939099-physical-item-editor-templates" TargetMode="External"/><Relationship Id="rId2" Type="http://schemas.openxmlformats.org/officeDocument/2006/relationships/hyperlink" Target="https://knowledge.exlibrisgroup.com/Alma/Product_Documentation/010Alma_Online_Help_(English)/050Administration/090DARA_%E2%80%93_Data_Analysis_Recommendation_Assistant" TargetMode="Externa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50Configuring_General_Alma_Functions/200DARA_Recommendation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p:txBody>
          <a:bodyPr/>
          <a:lstStyle/>
          <a:p>
            <a:r>
              <a:rPr lang="en-NL" dirty="0"/>
              <a:t>DARA</a:t>
            </a:r>
          </a:p>
        </p:txBody>
      </p:sp>
      <p:sp>
        <p:nvSpPr>
          <p:cNvPr id="22" name="Text Placeholder 21">
            <a:extLst>
              <a:ext uri="{FF2B5EF4-FFF2-40B4-BE49-F238E27FC236}">
                <a16:creationId xmlns:a16="http://schemas.microsoft.com/office/drawing/2014/main" id="{9B5F582B-23AB-6B01-E863-A0F17C002003}"/>
              </a:ext>
            </a:extLst>
          </p:cNvPr>
          <p:cNvSpPr>
            <a:spLocks noGrp="1"/>
          </p:cNvSpPr>
          <p:nvPr>
            <p:ph type="body" sz="quarter" idx="17"/>
          </p:nvPr>
        </p:nvSpPr>
        <p:spPr/>
        <p:txBody>
          <a:bodyPr/>
          <a:lstStyle/>
          <a:p>
            <a:r>
              <a:rPr lang="en-NL" dirty="0"/>
              <a:t>Data Analysis Recommendation Assistant</a:t>
            </a:r>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400" dirty="0"/>
              <a:t>There are currently 22 different recommendation types in 15 different categories.</a:t>
            </a:r>
          </a:p>
          <a:p>
            <a:r>
              <a:rPr lang="en-US" sz="2400" dirty="0"/>
              <a:t>These are explained in the table at </a:t>
            </a:r>
            <a:r>
              <a:rPr lang="en-US" sz="2400" dirty="0">
                <a:hlinkClick r:id="rId2"/>
              </a:rPr>
              <a:t>DARA – Data Analysis Recommendation Assistant</a:t>
            </a:r>
            <a:r>
              <a:rPr lang="en-US" sz="2400" dirty="0"/>
              <a:t> where it states “The following chart lists the currently available recommendations from DARA:”</a:t>
            </a:r>
          </a:p>
          <a:p>
            <a:r>
              <a:rPr lang="en-US" sz="2400" dirty="0"/>
              <a:t>If there are additional ideas for a new DARA recommendations, they should be submitted via the </a:t>
            </a:r>
            <a:r>
              <a:rPr lang="en-US" sz="2400" dirty="0">
                <a:hlinkClick r:id="rId3"/>
              </a:rPr>
              <a:t>Idea Exchange</a:t>
            </a:r>
            <a:endParaRPr lang="en-US" sz="2400" dirty="0"/>
          </a:p>
          <a:p>
            <a:endParaRPr lang="en-US" sz="2400" dirty="0"/>
          </a:p>
          <a:p>
            <a:endParaRPr lang="en-US" sz="2400" dirty="0"/>
          </a:p>
        </p:txBody>
      </p:sp>
    </p:spTree>
    <p:extLst>
      <p:ext uri="{BB962C8B-B14F-4D97-AF65-F5344CB8AC3E}">
        <p14:creationId xmlns:p14="http://schemas.microsoft.com/office/powerpoint/2010/main" val="17634850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100</a:t>
            </a:fld>
            <a:endParaRPr lang="en-GB"/>
          </a:p>
        </p:txBody>
      </p:sp>
      <p:pic>
        <p:nvPicPr>
          <p:cNvPr id="8" name="Picture 7">
            <a:extLst>
              <a:ext uri="{FF2B5EF4-FFF2-40B4-BE49-F238E27FC236}">
                <a16:creationId xmlns:a16="http://schemas.microsoft.com/office/drawing/2014/main" id="{4DD24C74-D1DC-7C0D-65EC-D42DABF6D4A0}"/>
              </a:ext>
            </a:extLst>
          </p:cNvPr>
          <p:cNvPicPr>
            <a:picLocks noChangeAspect="1"/>
          </p:cNvPicPr>
          <p:nvPr/>
        </p:nvPicPr>
        <p:blipFill>
          <a:blip r:embed="rId2"/>
          <a:stretch>
            <a:fillRect/>
          </a:stretch>
        </p:blipFill>
        <p:spPr>
          <a:xfrm>
            <a:off x="2471057" y="975022"/>
            <a:ext cx="6506100" cy="5589231"/>
          </a:xfrm>
          <a:prstGeom prst="rect">
            <a:avLst/>
          </a:prstGeom>
          <a:ln>
            <a:solidFill>
              <a:schemeClr val="tx1"/>
            </a:solidFill>
          </a:ln>
        </p:spPr>
      </p:pic>
      <p:sp>
        <p:nvSpPr>
          <p:cNvPr id="12" name="TextBox 11">
            <a:extLst>
              <a:ext uri="{FF2B5EF4-FFF2-40B4-BE49-F238E27FC236}">
                <a16:creationId xmlns:a16="http://schemas.microsoft.com/office/drawing/2014/main" id="{D346BF7D-8100-D6E7-CD2D-A41AFEAABF7A}"/>
              </a:ext>
            </a:extLst>
          </p:cNvPr>
          <p:cNvSpPr txBox="1"/>
          <p:nvPr/>
        </p:nvSpPr>
        <p:spPr>
          <a:xfrm>
            <a:off x="8837486" y="3933371"/>
            <a:ext cx="3037114" cy="1534886"/>
          </a:xfrm>
          <a:prstGeom prst="rect">
            <a:avLst/>
          </a:prstGeom>
          <a:solidFill>
            <a:srgbClr val="FFFF00"/>
          </a:solidFill>
          <a:ln>
            <a:solidFill>
              <a:schemeClr val="accent2"/>
            </a:solidFill>
          </a:ln>
        </p:spPr>
        <p:txBody>
          <a:bodyPr wrap="square" rtlCol="0">
            <a:noAutofit/>
          </a:bodyPr>
          <a:lstStyle/>
          <a:p>
            <a:pPr algn="l"/>
            <a:r>
              <a:rPr lang="en-US" dirty="0"/>
              <a:t>If we click the "View" button, we will see the analytics report which was used to create the DARA Recommendation.</a:t>
            </a:r>
          </a:p>
        </p:txBody>
      </p:sp>
      <p:cxnSp>
        <p:nvCxnSpPr>
          <p:cNvPr id="14" name="Straight Arrow Connector 13">
            <a:extLst>
              <a:ext uri="{FF2B5EF4-FFF2-40B4-BE49-F238E27FC236}">
                <a16:creationId xmlns:a16="http://schemas.microsoft.com/office/drawing/2014/main" id="{6DDC8789-ADE5-0AC3-F73C-32A46DBFE963}"/>
              </a:ext>
            </a:extLst>
          </p:cNvPr>
          <p:cNvCxnSpPr/>
          <p:nvPr/>
        </p:nvCxnSpPr>
        <p:spPr>
          <a:xfrm flipH="1">
            <a:off x="8621486" y="5468257"/>
            <a:ext cx="216000" cy="6821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641586F-BF62-CBBE-CFE8-3C0479D04C8C}"/>
              </a:ext>
            </a:extLst>
          </p:cNvPr>
          <p:cNvSpPr/>
          <p:nvPr/>
        </p:nvSpPr>
        <p:spPr>
          <a:xfrm>
            <a:off x="8371114" y="6150429"/>
            <a:ext cx="606043" cy="41382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70044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7DF9A-09B6-02B2-CE4F-5E874A3C7804}"/>
              </a:ext>
            </a:extLst>
          </p:cNvPr>
          <p:cNvPicPr>
            <a:picLocks noChangeAspect="1"/>
          </p:cNvPicPr>
          <p:nvPr/>
        </p:nvPicPr>
        <p:blipFill>
          <a:blip r:embed="rId2"/>
          <a:stretch>
            <a:fillRect/>
          </a:stretch>
        </p:blipFill>
        <p:spPr>
          <a:xfrm>
            <a:off x="2609850" y="1990725"/>
            <a:ext cx="6972300" cy="28765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19219"/>
          </a:xfrm>
        </p:spPr>
        <p:txBody>
          <a:bodyPr/>
          <a:lstStyle/>
          <a:p>
            <a:r>
              <a:rPr lang="en-US" sz="2000" dirty="0"/>
              <a:t>We clicked View and see the Analytics report</a:t>
            </a:r>
          </a:p>
        </p:txBody>
      </p:sp>
      <p:sp>
        <p:nvSpPr>
          <p:cNvPr id="6" name="Rectangle 5">
            <a:extLst>
              <a:ext uri="{FF2B5EF4-FFF2-40B4-BE49-F238E27FC236}">
                <a16:creationId xmlns:a16="http://schemas.microsoft.com/office/drawing/2014/main" id="{A59B577A-B35E-C8E8-BA5F-5A5EC9A39E72}"/>
              </a:ext>
            </a:extLst>
          </p:cNvPr>
          <p:cNvSpPr/>
          <p:nvPr/>
        </p:nvSpPr>
        <p:spPr>
          <a:xfrm>
            <a:off x="2745462" y="3973285"/>
            <a:ext cx="999224" cy="38744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B9EEE192-71FA-AFA2-C179-FDC0644C0665}"/>
              </a:ext>
            </a:extLst>
          </p:cNvPr>
          <p:cNvSpPr txBox="1"/>
          <p:nvPr/>
        </p:nvSpPr>
        <p:spPr>
          <a:xfrm>
            <a:off x="6928758" y="1862498"/>
            <a:ext cx="3140527" cy="946016"/>
          </a:xfrm>
          <a:prstGeom prst="rect">
            <a:avLst/>
          </a:prstGeom>
          <a:solidFill>
            <a:srgbClr val="FFFF00"/>
          </a:solidFill>
          <a:ln>
            <a:solidFill>
              <a:schemeClr val="accent2"/>
            </a:solidFill>
          </a:ln>
        </p:spPr>
        <p:txBody>
          <a:bodyPr wrap="square" rtlCol="0">
            <a:noAutofit/>
          </a:bodyPr>
          <a:lstStyle/>
          <a:p>
            <a:pPr algn="l"/>
            <a:r>
              <a:rPr lang="en-US" dirty="0"/>
              <a:t>This is the OCLC Control Number which appears in the DARA Recommendation</a:t>
            </a:r>
          </a:p>
        </p:txBody>
      </p:sp>
      <p:cxnSp>
        <p:nvCxnSpPr>
          <p:cNvPr id="8" name="Straight Arrow Connector 7">
            <a:extLst>
              <a:ext uri="{FF2B5EF4-FFF2-40B4-BE49-F238E27FC236}">
                <a16:creationId xmlns:a16="http://schemas.microsoft.com/office/drawing/2014/main" id="{12F14A1D-666D-FFB7-A586-A019EAF3AAF8}"/>
              </a:ext>
            </a:extLst>
          </p:cNvPr>
          <p:cNvCxnSpPr>
            <a:cxnSpLocks/>
          </p:cNvCxnSpPr>
          <p:nvPr/>
        </p:nvCxnSpPr>
        <p:spPr>
          <a:xfrm flipH="1">
            <a:off x="3880298" y="2808514"/>
            <a:ext cx="3048460" cy="1164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C679E4-58AB-5EB5-339D-F107AE8DCDDF}"/>
              </a:ext>
            </a:extLst>
          </p:cNvPr>
          <p:cNvSpPr txBox="1"/>
          <p:nvPr/>
        </p:nvSpPr>
        <p:spPr>
          <a:xfrm>
            <a:off x="3744686" y="5413222"/>
            <a:ext cx="3347356" cy="946016"/>
          </a:xfrm>
          <a:prstGeom prst="rect">
            <a:avLst/>
          </a:prstGeom>
          <a:solidFill>
            <a:srgbClr val="FFFF00"/>
          </a:solidFill>
          <a:ln>
            <a:solidFill>
              <a:schemeClr val="accent2"/>
            </a:solidFill>
          </a:ln>
        </p:spPr>
        <p:txBody>
          <a:bodyPr wrap="square" rtlCol="0">
            <a:noAutofit/>
          </a:bodyPr>
          <a:lstStyle/>
          <a:p>
            <a:pPr algn="l"/>
            <a:r>
              <a:rPr lang="en-US" dirty="0"/>
              <a:t>The reason we see "Edit" here is because the staff user has role "Designs Analytics"</a:t>
            </a:r>
          </a:p>
        </p:txBody>
      </p:sp>
      <p:cxnSp>
        <p:nvCxnSpPr>
          <p:cNvPr id="15" name="Straight Arrow Connector 14">
            <a:extLst>
              <a:ext uri="{FF2B5EF4-FFF2-40B4-BE49-F238E27FC236}">
                <a16:creationId xmlns:a16="http://schemas.microsoft.com/office/drawing/2014/main" id="{E1F50BF1-32B9-657F-87D9-181D120ADC8E}"/>
              </a:ext>
            </a:extLst>
          </p:cNvPr>
          <p:cNvCxnSpPr>
            <a:cxnSpLocks/>
          </p:cNvCxnSpPr>
          <p:nvPr/>
        </p:nvCxnSpPr>
        <p:spPr>
          <a:xfrm flipH="1" flipV="1">
            <a:off x="3047539" y="4557863"/>
            <a:ext cx="697147" cy="8553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9245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102</a:t>
            </a:fld>
            <a:endParaRPr lang="en-GB"/>
          </a:p>
        </p:txBody>
      </p:sp>
      <p:pic>
        <p:nvPicPr>
          <p:cNvPr id="8" name="Picture 7">
            <a:extLst>
              <a:ext uri="{FF2B5EF4-FFF2-40B4-BE49-F238E27FC236}">
                <a16:creationId xmlns:a16="http://schemas.microsoft.com/office/drawing/2014/main" id="{4DD24C74-D1DC-7C0D-65EC-D42DABF6D4A0}"/>
              </a:ext>
            </a:extLst>
          </p:cNvPr>
          <p:cNvPicPr>
            <a:picLocks noChangeAspect="1"/>
          </p:cNvPicPr>
          <p:nvPr/>
        </p:nvPicPr>
        <p:blipFill>
          <a:blip r:embed="rId2"/>
          <a:stretch>
            <a:fillRect/>
          </a:stretch>
        </p:blipFill>
        <p:spPr>
          <a:xfrm>
            <a:off x="2471057" y="975022"/>
            <a:ext cx="6506100" cy="5589231"/>
          </a:xfrm>
          <a:prstGeom prst="rect">
            <a:avLst/>
          </a:prstGeom>
          <a:ln>
            <a:solidFill>
              <a:schemeClr val="tx1"/>
            </a:solidFill>
          </a:ln>
        </p:spPr>
      </p:pic>
      <p:sp>
        <p:nvSpPr>
          <p:cNvPr id="12" name="TextBox 11">
            <a:extLst>
              <a:ext uri="{FF2B5EF4-FFF2-40B4-BE49-F238E27FC236}">
                <a16:creationId xmlns:a16="http://schemas.microsoft.com/office/drawing/2014/main" id="{D346BF7D-8100-D6E7-CD2D-A41AFEAABF7A}"/>
              </a:ext>
            </a:extLst>
          </p:cNvPr>
          <p:cNvSpPr txBox="1"/>
          <p:nvPr/>
        </p:nvSpPr>
        <p:spPr>
          <a:xfrm>
            <a:off x="139801" y="3712029"/>
            <a:ext cx="3037114" cy="802822"/>
          </a:xfrm>
          <a:prstGeom prst="rect">
            <a:avLst/>
          </a:prstGeom>
          <a:solidFill>
            <a:srgbClr val="FFFF00"/>
          </a:solidFill>
          <a:ln>
            <a:solidFill>
              <a:schemeClr val="accent2"/>
            </a:solidFill>
          </a:ln>
        </p:spPr>
        <p:txBody>
          <a:bodyPr wrap="square" rtlCol="0">
            <a:noAutofit/>
          </a:bodyPr>
          <a:lstStyle/>
          <a:p>
            <a:pPr algn="l"/>
            <a:r>
              <a:rPr lang="en-US" sz="1400" dirty="0"/>
              <a:t>We will click "Implement" to see an "All Titles" repository search for the OCLC Control Number</a:t>
            </a:r>
          </a:p>
        </p:txBody>
      </p:sp>
      <p:cxnSp>
        <p:nvCxnSpPr>
          <p:cNvPr id="14" name="Straight Arrow Connector 13">
            <a:extLst>
              <a:ext uri="{FF2B5EF4-FFF2-40B4-BE49-F238E27FC236}">
                <a16:creationId xmlns:a16="http://schemas.microsoft.com/office/drawing/2014/main" id="{6DDC8789-ADE5-0AC3-F73C-32A46DBFE963}"/>
              </a:ext>
            </a:extLst>
          </p:cNvPr>
          <p:cNvCxnSpPr>
            <a:cxnSpLocks/>
          </p:cNvCxnSpPr>
          <p:nvPr/>
        </p:nvCxnSpPr>
        <p:spPr>
          <a:xfrm>
            <a:off x="3176915" y="4963886"/>
            <a:ext cx="3735514" cy="138446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18A453B-F532-2942-98B7-708360C4EFD9}"/>
              </a:ext>
            </a:extLst>
          </p:cNvPr>
          <p:cNvSpPr/>
          <p:nvPr/>
        </p:nvSpPr>
        <p:spPr>
          <a:xfrm>
            <a:off x="7010400" y="6204857"/>
            <a:ext cx="805543" cy="2843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0944700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5BEA3-A106-A963-100D-66A8AD3BF352}"/>
              </a:ext>
            </a:extLst>
          </p:cNvPr>
          <p:cNvPicPr>
            <a:picLocks noChangeAspect="1"/>
          </p:cNvPicPr>
          <p:nvPr/>
        </p:nvPicPr>
        <p:blipFill>
          <a:blip r:embed="rId2"/>
          <a:stretch>
            <a:fillRect/>
          </a:stretch>
        </p:blipFill>
        <p:spPr>
          <a:xfrm>
            <a:off x="998055" y="943327"/>
            <a:ext cx="10665827" cy="540502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103</a:t>
            </a:fld>
            <a:endParaRPr lang="en-GB"/>
          </a:p>
        </p:txBody>
      </p:sp>
      <p:sp>
        <p:nvSpPr>
          <p:cNvPr id="12" name="TextBox 11">
            <a:extLst>
              <a:ext uri="{FF2B5EF4-FFF2-40B4-BE49-F238E27FC236}">
                <a16:creationId xmlns:a16="http://schemas.microsoft.com/office/drawing/2014/main" id="{D346BF7D-8100-D6E7-CD2D-A41AFEAABF7A}"/>
              </a:ext>
            </a:extLst>
          </p:cNvPr>
          <p:cNvSpPr txBox="1"/>
          <p:nvPr/>
        </p:nvSpPr>
        <p:spPr>
          <a:xfrm>
            <a:off x="7336970" y="1121230"/>
            <a:ext cx="3004459" cy="755196"/>
          </a:xfrm>
          <a:prstGeom prst="rect">
            <a:avLst/>
          </a:prstGeom>
          <a:solidFill>
            <a:srgbClr val="FFFF00"/>
          </a:solidFill>
          <a:ln>
            <a:solidFill>
              <a:schemeClr val="accent2"/>
            </a:solidFill>
          </a:ln>
        </p:spPr>
        <p:txBody>
          <a:bodyPr wrap="square" rtlCol="0">
            <a:noAutofit/>
          </a:bodyPr>
          <a:lstStyle/>
          <a:p>
            <a:pPr algn="l"/>
            <a:r>
              <a:rPr lang="en-US" sz="1400" dirty="0"/>
              <a:t>An "All Titles" repository search for the OCLC Control Number is automatically performed</a:t>
            </a:r>
          </a:p>
        </p:txBody>
      </p:sp>
      <p:cxnSp>
        <p:nvCxnSpPr>
          <p:cNvPr id="14" name="Straight Arrow Connector 13">
            <a:extLst>
              <a:ext uri="{FF2B5EF4-FFF2-40B4-BE49-F238E27FC236}">
                <a16:creationId xmlns:a16="http://schemas.microsoft.com/office/drawing/2014/main" id="{6DDC8789-ADE5-0AC3-F73C-32A46DBFE963}"/>
              </a:ext>
            </a:extLst>
          </p:cNvPr>
          <p:cNvCxnSpPr>
            <a:cxnSpLocks/>
          </p:cNvCxnSpPr>
          <p:nvPr/>
        </p:nvCxnSpPr>
        <p:spPr>
          <a:xfrm flipH="1" flipV="1">
            <a:off x="6694714" y="1215944"/>
            <a:ext cx="642257" cy="1991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D382B33-06C3-6EA7-AF31-5C24DCCCE47B}"/>
              </a:ext>
            </a:extLst>
          </p:cNvPr>
          <p:cNvSpPr/>
          <p:nvPr/>
        </p:nvSpPr>
        <p:spPr>
          <a:xfrm>
            <a:off x="2492829" y="943327"/>
            <a:ext cx="4201885" cy="471816"/>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7" name="TextBox 6">
            <a:extLst>
              <a:ext uri="{FF2B5EF4-FFF2-40B4-BE49-F238E27FC236}">
                <a16:creationId xmlns:a16="http://schemas.microsoft.com/office/drawing/2014/main" id="{599661BC-7460-C061-5622-B7317000EF03}"/>
              </a:ext>
            </a:extLst>
          </p:cNvPr>
          <p:cNvSpPr txBox="1"/>
          <p:nvPr/>
        </p:nvSpPr>
        <p:spPr>
          <a:xfrm>
            <a:off x="261257" y="1948544"/>
            <a:ext cx="2108162" cy="747031"/>
          </a:xfrm>
          <a:prstGeom prst="rect">
            <a:avLst/>
          </a:prstGeom>
          <a:solidFill>
            <a:srgbClr val="FFFF00"/>
          </a:solidFill>
          <a:ln>
            <a:solidFill>
              <a:schemeClr val="accent2"/>
            </a:solidFill>
          </a:ln>
        </p:spPr>
        <p:txBody>
          <a:bodyPr wrap="square" rtlCol="0">
            <a:noAutofit/>
          </a:bodyPr>
          <a:lstStyle/>
          <a:p>
            <a:pPr algn="l"/>
            <a:r>
              <a:rPr lang="en-US" sz="1400" dirty="0"/>
              <a:t>There are eight results, as stated in the DARA Recommendation</a:t>
            </a:r>
          </a:p>
        </p:txBody>
      </p:sp>
      <p:sp>
        <p:nvSpPr>
          <p:cNvPr id="11" name="Rectangle 10">
            <a:extLst>
              <a:ext uri="{FF2B5EF4-FFF2-40B4-BE49-F238E27FC236}">
                <a16:creationId xmlns:a16="http://schemas.microsoft.com/office/drawing/2014/main" id="{CDE7F20C-516E-CC18-6557-7C38687E7382}"/>
              </a:ext>
            </a:extLst>
          </p:cNvPr>
          <p:cNvSpPr/>
          <p:nvPr/>
        </p:nvSpPr>
        <p:spPr>
          <a:xfrm>
            <a:off x="1850571" y="943327"/>
            <a:ext cx="518848" cy="47181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5" name="Straight Arrow Connector 14">
            <a:extLst>
              <a:ext uri="{FF2B5EF4-FFF2-40B4-BE49-F238E27FC236}">
                <a16:creationId xmlns:a16="http://schemas.microsoft.com/office/drawing/2014/main" id="{499D09D5-D749-6AAC-C319-2EC34B9CB88D}"/>
              </a:ext>
            </a:extLst>
          </p:cNvPr>
          <p:cNvCxnSpPr/>
          <p:nvPr/>
        </p:nvCxnSpPr>
        <p:spPr>
          <a:xfrm flipV="1">
            <a:off x="1480457" y="1415143"/>
            <a:ext cx="370114" cy="5334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36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2644012"/>
          </a:xfrm>
        </p:spPr>
        <p:txBody>
          <a:bodyPr/>
          <a:lstStyle/>
          <a:p>
            <a:r>
              <a:rPr lang="en-US" sz="2000" dirty="0"/>
              <a:t>From the repository search results of the DARA Recommendation for Identical OCLC Control Number, the institution needs to decide what to do with the duplicate records.</a:t>
            </a:r>
          </a:p>
          <a:p>
            <a:r>
              <a:rPr lang="en-US" sz="2000" dirty="0"/>
              <a:t>It may be, for example, to delete the duplicates.</a:t>
            </a:r>
          </a:p>
          <a:p>
            <a:r>
              <a:rPr lang="en-US" sz="2000" dirty="0"/>
              <a:t>It might also be that the OCLC Control Numbers are erroneous for one or more of the bibliographic records. </a:t>
            </a:r>
          </a:p>
          <a:p>
            <a:r>
              <a:rPr lang="en-US" sz="2000" dirty="0"/>
              <a:t>When complete, the DARA Recommendation can be removed</a:t>
            </a:r>
          </a:p>
        </p:txBody>
      </p:sp>
      <p:pic>
        <p:nvPicPr>
          <p:cNvPr id="5" name="Picture 4">
            <a:extLst>
              <a:ext uri="{FF2B5EF4-FFF2-40B4-BE49-F238E27FC236}">
                <a16:creationId xmlns:a16="http://schemas.microsoft.com/office/drawing/2014/main" id="{9E272A6B-0E7C-2347-6705-1B532DC3D86F}"/>
              </a:ext>
            </a:extLst>
          </p:cNvPr>
          <p:cNvPicPr>
            <a:picLocks noChangeAspect="1"/>
          </p:cNvPicPr>
          <p:nvPr/>
        </p:nvPicPr>
        <p:blipFill>
          <a:blip r:embed="rId2"/>
          <a:stretch>
            <a:fillRect/>
          </a:stretch>
        </p:blipFill>
        <p:spPr>
          <a:xfrm>
            <a:off x="0" y="4232149"/>
            <a:ext cx="12192000" cy="1659419"/>
          </a:xfrm>
          <a:prstGeom prst="rect">
            <a:avLst/>
          </a:prstGeom>
          <a:ln>
            <a:solidFill>
              <a:schemeClr val="tx1"/>
            </a:solidFill>
          </a:ln>
        </p:spPr>
      </p:pic>
      <p:sp>
        <p:nvSpPr>
          <p:cNvPr id="7" name="Rectangle 6">
            <a:extLst>
              <a:ext uri="{FF2B5EF4-FFF2-40B4-BE49-F238E27FC236}">
                <a16:creationId xmlns:a16="http://schemas.microsoft.com/office/drawing/2014/main" id="{8CB478A5-062E-15DD-0B9A-934D41BF6BA3}"/>
              </a:ext>
            </a:extLst>
          </p:cNvPr>
          <p:cNvSpPr/>
          <p:nvPr/>
        </p:nvSpPr>
        <p:spPr>
          <a:xfrm>
            <a:off x="10929257" y="4855029"/>
            <a:ext cx="642035" cy="25037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3102001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F6C5-E5FB-7616-ABB8-6A864B49664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0F6174FA-B8C3-5158-F004-877B2028748F}"/>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872763BF-3653-3A55-5C5D-3A0F81525C18}"/>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BF7CB582-BBA4-9639-EFA1-80BFB19AC895}"/>
              </a:ext>
            </a:extLst>
          </p:cNvPr>
          <p:cNvSpPr>
            <a:spLocks noGrp="1"/>
          </p:cNvSpPr>
          <p:nvPr>
            <p:ph sz="quarter" idx="13"/>
          </p:nvPr>
        </p:nvSpPr>
        <p:spPr/>
        <p:txBody>
          <a:bodyPr/>
          <a:lstStyle/>
          <a:p>
            <a:r>
              <a:rPr lang="en-US" sz="2400" dirty="0"/>
              <a:t>There are three types of DARA Recommendations:</a:t>
            </a:r>
          </a:p>
          <a:p>
            <a:pPr marL="457200" indent="-457200">
              <a:buFont typeface="+mj-lt"/>
              <a:buAutoNum type="arabicPeriod"/>
            </a:pPr>
            <a:r>
              <a:rPr lang="en-US" sz="2400" dirty="0"/>
              <a:t>Feature Recommendations </a:t>
            </a:r>
          </a:p>
          <a:p>
            <a:pPr marL="457200" indent="-457200">
              <a:buFont typeface="+mj-lt"/>
              <a:buAutoNum type="arabicPeriod"/>
            </a:pPr>
            <a:r>
              <a:rPr lang="en-US" sz="2400" dirty="0"/>
              <a:t>Analytics Based Recommendations</a:t>
            </a:r>
          </a:p>
          <a:p>
            <a:pPr marL="457200" indent="-457200">
              <a:buFont typeface="+mj-lt"/>
              <a:buAutoNum type="arabicPeriod"/>
            </a:pPr>
            <a:r>
              <a:rPr lang="en-US" sz="2400" dirty="0"/>
              <a:t>System Based Recommendations</a:t>
            </a:r>
          </a:p>
          <a:p>
            <a:endParaRPr lang="en-US" sz="2400" dirty="0"/>
          </a:p>
          <a:p>
            <a:endParaRPr lang="en-US" sz="2400" dirty="0"/>
          </a:p>
          <a:p>
            <a:endParaRPr lang="en-US" sz="2400" dirty="0"/>
          </a:p>
        </p:txBody>
      </p:sp>
    </p:spTree>
    <p:extLst>
      <p:ext uri="{BB962C8B-B14F-4D97-AF65-F5344CB8AC3E}">
        <p14:creationId xmlns:p14="http://schemas.microsoft.com/office/powerpoint/2010/main" val="46325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 – Feature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000" b="1" dirty="0"/>
              <a:t>Feature Recommendations: </a:t>
            </a:r>
          </a:p>
          <a:p>
            <a:pPr lvl="1"/>
            <a:r>
              <a:rPr lang="en-US" sz="2000" dirty="0"/>
              <a:t>Based on use of features across the community and specific institution setup, recommend use of a feature that is not in use</a:t>
            </a:r>
          </a:p>
          <a:p>
            <a:pPr lvl="1"/>
            <a:r>
              <a:rPr lang="en-US" sz="2000" dirty="0"/>
              <a:t>Examples: </a:t>
            </a:r>
          </a:p>
          <a:p>
            <a:pPr lvl="2"/>
            <a:r>
              <a:rPr lang="en-US" sz="2000" dirty="0"/>
              <a:t>Automate MD Import Profiles</a:t>
            </a:r>
          </a:p>
          <a:p>
            <a:pPr lvl="2"/>
            <a:r>
              <a:rPr lang="en-US" sz="2000" dirty="0"/>
              <a:t>Convert Audio/Video Files to Streaming/HTML5 format</a:t>
            </a:r>
          </a:p>
          <a:p>
            <a:pPr lvl="2"/>
            <a:r>
              <a:rPr lang="en-US" sz="2000" dirty="0"/>
              <a:t>Description Templates</a:t>
            </a:r>
          </a:p>
          <a:p>
            <a:pPr lvl="2"/>
            <a:r>
              <a:rPr lang="en-US" sz="2000" dirty="0"/>
              <a:t>Fully Utilize Digital Asset Management Flows</a:t>
            </a:r>
          </a:p>
          <a:p>
            <a:pPr lvl="2"/>
            <a:r>
              <a:rPr lang="en-US" sz="2000" dirty="0"/>
              <a:t>Group Standalone Portfolios</a:t>
            </a:r>
          </a:p>
          <a:p>
            <a:pPr lvl="2"/>
            <a:r>
              <a:rPr lang="en-US" sz="2000" dirty="0"/>
              <a:t>My Electronic Resources by Provider</a:t>
            </a:r>
          </a:p>
          <a:p>
            <a:pPr lvl="2"/>
            <a:r>
              <a:rPr lang="en-US" sz="2000" dirty="0"/>
              <a:t>New Digital Viewer</a:t>
            </a:r>
          </a:p>
          <a:p>
            <a:pPr lvl="2"/>
            <a:r>
              <a:rPr lang="en-US" sz="2000" dirty="0"/>
              <a:t>Upload Electronic Holdings</a:t>
            </a:r>
          </a:p>
          <a:p>
            <a:pPr lvl="2"/>
            <a:r>
              <a:rPr lang="en-US" sz="2000" dirty="0"/>
              <a:t>Validate Order Information for Orders Created by API</a:t>
            </a:r>
          </a:p>
          <a:p>
            <a:pPr lvl="2"/>
            <a:endParaRPr lang="en-US" sz="2000" dirty="0"/>
          </a:p>
          <a:p>
            <a:endParaRPr lang="en-US" sz="2000" dirty="0"/>
          </a:p>
        </p:txBody>
      </p:sp>
    </p:spTree>
    <p:extLst>
      <p:ext uri="{BB962C8B-B14F-4D97-AF65-F5344CB8AC3E}">
        <p14:creationId xmlns:p14="http://schemas.microsoft.com/office/powerpoint/2010/main" val="316062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 – Analytics Based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000" b="1" dirty="0"/>
              <a:t>Analytics Based Recommendations:</a:t>
            </a:r>
          </a:p>
          <a:p>
            <a:pPr lvl="1"/>
            <a:r>
              <a:rPr lang="en-US" sz="2000" dirty="0"/>
              <a:t>Population is based on a report </a:t>
            </a:r>
          </a:p>
          <a:p>
            <a:pPr lvl="1"/>
            <a:r>
              <a:rPr lang="en-US" sz="2000" dirty="0"/>
              <a:t>Examples: </a:t>
            </a:r>
          </a:p>
          <a:p>
            <a:pPr lvl="2"/>
            <a:r>
              <a:rPr lang="en-US" sz="2000" dirty="0"/>
              <a:t>High Request Load </a:t>
            </a:r>
          </a:p>
          <a:p>
            <a:pPr lvl="2"/>
            <a:r>
              <a:rPr lang="en-US" sz="2000" dirty="0"/>
              <a:t>Identical OCLC Control Number </a:t>
            </a:r>
          </a:p>
          <a:p>
            <a:pPr lvl="2"/>
            <a:r>
              <a:rPr lang="en-US" sz="2000" dirty="0"/>
              <a:t>Missing Items</a:t>
            </a:r>
          </a:p>
          <a:p>
            <a:pPr lvl="2"/>
            <a:r>
              <a:rPr lang="en-US" sz="2000" dirty="0"/>
              <a:t>Non-handled Requests </a:t>
            </a:r>
          </a:p>
          <a:p>
            <a:pPr lvl="2"/>
            <a:r>
              <a:rPr lang="en-US" sz="2000" dirty="0"/>
              <a:t>Unavailable portfolios</a:t>
            </a:r>
          </a:p>
        </p:txBody>
      </p:sp>
    </p:spTree>
    <p:extLst>
      <p:ext uri="{BB962C8B-B14F-4D97-AF65-F5344CB8AC3E}">
        <p14:creationId xmlns:p14="http://schemas.microsoft.com/office/powerpoint/2010/main" val="25588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 – System Based</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000" b="1" dirty="0"/>
              <a:t>System based Recommendations:</a:t>
            </a:r>
          </a:p>
          <a:p>
            <a:pPr lvl="1"/>
            <a:r>
              <a:rPr lang="en-US" sz="2000" dirty="0"/>
              <a:t>System determines recommendations based on internal DARA logic</a:t>
            </a:r>
          </a:p>
          <a:p>
            <a:pPr lvl="1"/>
            <a:r>
              <a:rPr lang="en-US" sz="2000" dirty="0"/>
              <a:t>Examples: </a:t>
            </a:r>
          </a:p>
          <a:p>
            <a:pPr lvl="2"/>
            <a:r>
              <a:rPr lang="en-US" sz="2000" dirty="0"/>
              <a:t>Automatic Usage Data </a:t>
            </a:r>
          </a:p>
          <a:p>
            <a:pPr lvl="2"/>
            <a:r>
              <a:rPr lang="en-US" sz="2000" dirty="0"/>
              <a:t>Job Failure</a:t>
            </a:r>
          </a:p>
          <a:p>
            <a:pPr lvl="2"/>
            <a:r>
              <a:rPr lang="en-US" sz="2000" dirty="0"/>
              <a:t>Link Electronic Resources to the Community  </a:t>
            </a:r>
          </a:p>
          <a:p>
            <a:pPr lvl="2"/>
            <a:r>
              <a:rPr lang="en-US" sz="2000" dirty="0"/>
              <a:t>Link Local Electronic Collections to the CZ</a:t>
            </a:r>
          </a:p>
          <a:p>
            <a:pPr lvl="2"/>
            <a:r>
              <a:rPr lang="en-US" sz="2000" dirty="0"/>
              <a:t>Link Standalone Portfolios to CZ  </a:t>
            </a:r>
          </a:p>
          <a:p>
            <a:pPr lvl="2"/>
            <a:r>
              <a:rPr lang="en-US" sz="2000" dirty="0"/>
              <a:t>Load Usage Data </a:t>
            </a:r>
          </a:p>
          <a:p>
            <a:pPr lvl="2"/>
            <a:r>
              <a:rPr lang="en-US" sz="2000" dirty="0"/>
              <a:t>No Data Processed </a:t>
            </a:r>
          </a:p>
          <a:p>
            <a:pPr lvl="2"/>
            <a:r>
              <a:rPr lang="en-US" sz="2000" dirty="0"/>
              <a:t>No Job Instance </a:t>
            </a:r>
          </a:p>
        </p:txBody>
      </p:sp>
    </p:spTree>
    <p:extLst>
      <p:ext uri="{BB962C8B-B14F-4D97-AF65-F5344CB8AC3E}">
        <p14:creationId xmlns:p14="http://schemas.microsoft.com/office/powerpoint/2010/main" val="120190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A</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utomate MD Import Profiles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if the institution is manually importing via an MD import and if so recommends that the MD import profile be scheduled. Additionally, DARA can identify that there is an MD import profile configured without the vendor’s FTP details. DARA recommends that the MD import profile be configured to access the relevant FTP server and to add scheduling to the profile.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GB" sz="2000" b="1" dirty="0">
                <a:latin typeface="Avenir Next LT Pro" panose="020B0504020202020204" pitchFamily="34" charset="0"/>
                <a:cs typeface="Times New Roman" panose="02020603050405020304" pitchFamily="18" charset="0"/>
              </a:rPr>
              <a:t>A</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utomatic Usage Data </a:t>
            </a:r>
            <a:r>
              <a:rPr lang="en-GB"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instances where the institution has manually uploaded a COUNTER file and suggests that a SUSHI account be created so that the usage information can be harvested automatically. This is only recommended if DARA knows that other institutions are able to harvest successfully from this vendor.</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C</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onvert Audio/Video Files to Streaming/HTML5 format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when the institution has files that are incompatible with HTML5 formats and cannot be viewed using native viewers in Alma. DARA recommends that and recommends that the Media Conversion job be run on files of formats </a:t>
            </a:r>
            <a:r>
              <a:rPr lang="en-US" sz="2000" dirty="0" err="1">
                <a:effectLst/>
                <a:latin typeface="Avenir Next LT Pro" panose="020B0504020202020204" pitchFamily="34" charset="0"/>
                <a:ea typeface="Calibri" panose="020F0502020204030204" pitchFamily="34" charset="0"/>
                <a:cs typeface="Times New Roman" panose="02020603050405020304" pitchFamily="18" charset="0"/>
              </a:rPr>
              <a:t>wmv</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2000" dirty="0" err="1">
                <a:effectLst/>
                <a:latin typeface="Avenir Next LT Pro" panose="020B0504020202020204" pitchFamily="34" charset="0"/>
                <a:ea typeface="Calibri" panose="020F0502020204030204" pitchFamily="34" charset="0"/>
                <a:cs typeface="Times New Roman" panose="02020603050405020304" pitchFamily="18" charset="0"/>
              </a:rPr>
              <a:t>avi</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m4v or mp4v and convert them to MPEG-4 or HTTP Live Streaming (HLS) formats.</a:t>
            </a:r>
          </a:p>
        </p:txBody>
      </p:sp>
    </p:spTree>
    <p:extLst>
      <p:ext uri="{BB962C8B-B14F-4D97-AF65-F5344CB8AC3E}">
        <p14:creationId xmlns:p14="http://schemas.microsoft.com/office/powerpoint/2010/main" val="4139774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D</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escription Templates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that you have not configured description templates, which are used to generate descriptions for physical items based on ENUM/CHRON information and directs you to configure them.</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F</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ully Utilize Digital Asset Management Flows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when you have created digital inventory, but do not have a full subscription to Alma Digital. DARA informs you of the licensing terms for full utilization of Alma Digital.</a:t>
            </a:r>
          </a:p>
          <a:p>
            <a:pPr marL="342900" lvl="0" indent="-342900">
              <a:lnSpc>
                <a:spcPct val="107000"/>
              </a:lnSpc>
              <a:spcBef>
                <a:spcPts val="0"/>
              </a:spcBef>
              <a:spcAft>
                <a:spcPts val="800"/>
              </a:spcAft>
              <a:tabLst>
                <a:tab pos="457200" algn="l"/>
              </a:tabLst>
            </a:pPr>
            <a:r>
              <a:rPr lang="en-US" sz="2000" b="1" dirty="0">
                <a:latin typeface="Avenir Next LT Pro" panose="020B0504020202020204" pitchFamily="34" charset="0"/>
                <a:cs typeface="Times New Roman" panose="02020603050405020304" pitchFamily="18" charset="0"/>
              </a:rPr>
              <a:t>G</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roup Standalone Portfolios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that you have standalone portfolios with the same base URL that probably belong to the same provider and recommends that you group them into a local collection. For information on how to ungroup the portfolios, see </a:t>
            </a:r>
            <a:r>
              <a:rPr lang="en-US" sz="2000" u="sng" dirty="0">
                <a:solidFill>
                  <a:srgbClr val="0563C1"/>
                </a:solidFill>
                <a:effectLst/>
                <a:latin typeface="Avenir Next LT Pro" panose="020B0504020202020204" pitchFamily="34" charset="0"/>
                <a:ea typeface="Calibri" panose="020F0502020204030204" pitchFamily="34" charset="0"/>
                <a:cs typeface="Times New Roman" panose="02020603050405020304" pitchFamily="18" charset="0"/>
                <a:hlinkClick r:id="rId2"/>
              </a:rPr>
              <a:t>Adding a Set of Standalone Local Portfolios to a Local Electronic Collection</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and</a:t>
            </a:r>
            <a:r>
              <a:rPr lang="en-US" sz="2000" u="sng" dirty="0">
                <a:solidFill>
                  <a:srgbClr val="0563C1"/>
                </a:solidFill>
                <a:effectLst/>
                <a:latin typeface="Avenir Next LT Pro" panose="020B0504020202020204" pitchFamily="34" charset="0"/>
                <a:ea typeface="Calibri" panose="020F0502020204030204" pitchFamily="34" charset="0"/>
                <a:cs typeface="Times New Roman" panose="02020603050405020304" pitchFamily="18" charset="0"/>
                <a:hlinkClick r:id="rId2"/>
              </a:rPr>
              <a:t> Using Portfolio Loader for Adding, Updating or Removing Portfolio Information in Bulk</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a:t>
            </a:r>
            <a:r>
              <a:rPr lang="en-US" sz="2000" b="1" dirty="0">
                <a:latin typeface="Avenir Next LT Pro" panose="020B0504020202020204" pitchFamily="34" charset="0"/>
                <a:ea typeface="Calibri" panose="020F0502020204030204" pitchFamily="34" charset="0"/>
                <a:cs typeface="Times New Roman" panose="02020603050405020304" pitchFamily="18" charset="0"/>
              </a:rPr>
              <a:t> </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571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H</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igh Request Load</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Using an </a:t>
            </a:r>
            <a:r>
              <a:rPr lang="en-US" sz="20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Alma Analytics report</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physical items with multiple patron physical requests.  Items are included here for which the time until an item became available for this title was relatively long. DARA recommends reviewing the title to potentially reduce the patron waiting time.  This might be done by modifying the terms of use for these items, moving them to a short loan location or purchasing additional copies of this title. These options might reduce the time until a requested item becomes available and improve patron satisfaction.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Identical</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 OCLC Control Number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Using an </a:t>
            </a:r>
            <a:r>
              <a:rPr lang="en-US" sz="20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Alma Analytics report</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if you have multiple bibliographic records with the same OCLC number in the 035$a field and recommends that you create a set to review bibliographic records to see if there are records in which the system control number should be corrected. Correcting BIB records can be done by running a normalization rule on the set of titles.</a:t>
            </a:r>
          </a:p>
        </p:txBody>
      </p:sp>
    </p:spTree>
    <p:extLst>
      <p:ext uri="{BB962C8B-B14F-4D97-AF65-F5344CB8AC3E}">
        <p14:creationId xmlns:p14="http://schemas.microsoft.com/office/powerpoint/2010/main" val="3554703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J</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ob Failure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determines that a job failed several times in a short interval (default: 3 times in the last 10 days) and recommends that you check the job report. The relevant jobs are the SIS Synchronization job and the MD Import job. You can configure the number of times and the time period that a job must fail before a recommendation is triggered. For more information, see </a:t>
            </a:r>
            <a:r>
              <a:rPr lang="en-US" sz="2000" u="sng" dirty="0">
                <a:solidFill>
                  <a:srgbClr val="0563C1"/>
                </a:solidFill>
                <a:effectLst/>
                <a:latin typeface="Avenir Next LT Pro" panose="020B0504020202020204" pitchFamily="34" charset="0"/>
                <a:ea typeface="Calibri" panose="020F0502020204030204" pitchFamily="34" charset="0"/>
                <a:cs typeface="Times New Roman" panose="02020603050405020304" pitchFamily="18" charset="0"/>
                <a:hlinkClick r:id="rId2"/>
              </a:rPr>
              <a:t>Configuring the Job Failure Recommendation</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L</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ink Electronic Resources to the Community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Currently, the Local Portfolios in Community-Linked Collection type is available. With this recommendation, DARA identifies when there are local portfolios in Electronic Collections that are available in the community zone and recommends that they be linked to the CZ. Linking to the community zone enables the institution to receive updates automatically, without the need to update the portfolios manually.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L</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ink Local Electronic Collections to the CZ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when there are local Electronic Collections that can be linked to the Community Zone. Linking to the Community Zone enables the institution to receive updates automatically without the need to update manually.</a:t>
            </a:r>
          </a:p>
        </p:txBody>
      </p:sp>
    </p:spTree>
    <p:extLst>
      <p:ext uri="{BB962C8B-B14F-4D97-AF65-F5344CB8AC3E}">
        <p14:creationId xmlns:p14="http://schemas.microsoft.com/office/powerpoint/2010/main" val="2001287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L</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ink Standalone Portfolios to CZ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when there are local standalone portfolios that can be linked to the Community Zone. Linking to the Community Zone enables the institution to receive updates automatically without the need to update the portfolio manually.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L</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oad Usage Data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that the institution does not upload usage data from a specific vendor even though the institution does have active collections from that vendor. DARA suggests that a SUSHI account be created and have the usage information harvested automatically. This is only recommended if DARA knows that other institutions are able to harvest successfully from this vendor.</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M</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issing Items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Using an </a:t>
            </a:r>
            <a:r>
              <a:rPr lang="en-US" sz="20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Alma Analytics report</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items which have been in missing status for a long time. DARA recommends reviewing the item in order to decide how it should be handled: Some institutions create a dedicated work order to try to find the item. If the item is found, remove the "missing" status. If the item is really missing, the institution should consider withdrawing the item. </a:t>
            </a:r>
          </a:p>
        </p:txBody>
      </p:sp>
    </p:spTree>
    <p:extLst>
      <p:ext uri="{BB962C8B-B14F-4D97-AF65-F5344CB8AC3E}">
        <p14:creationId xmlns:p14="http://schemas.microsoft.com/office/powerpoint/2010/main" val="4191286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p:txBody>
          <a:bodyPr/>
          <a:lstStyle/>
          <a:p>
            <a:r>
              <a:rPr lang="en-US" dirty="0"/>
              <a:t>Introduction</a:t>
            </a:r>
          </a:p>
          <a:p>
            <a:r>
              <a:rPr lang="en-US" dirty="0"/>
              <a:t>Types of Recommendations</a:t>
            </a:r>
          </a:p>
          <a:p>
            <a:r>
              <a:rPr lang="en-US" dirty="0"/>
              <a:t>DARA Configurations</a:t>
            </a:r>
          </a:p>
          <a:p>
            <a:r>
              <a:rPr lang="en-US" dirty="0"/>
              <a:t>Accessing DARA</a:t>
            </a:r>
          </a:p>
          <a:p>
            <a:r>
              <a:rPr lang="en-US" dirty="0"/>
              <a:t>Filtering DARA Recommendations</a:t>
            </a:r>
          </a:p>
          <a:p>
            <a:r>
              <a:rPr lang="en-US" dirty="0"/>
              <a:t>Assigning DARA Recommendations</a:t>
            </a:r>
          </a:p>
          <a:p>
            <a:r>
              <a:rPr lang="en-NL" dirty="0"/>
              <a:t>Managing DARA Recommendations</a:t>
            </a:r>
            <a:endParaRPr lang="en-US" dirty="0"/>
          </a:p>
          <a:p>
            <a:r>
              <a:rPr lang="en-US" sz="1800" dirty="0"/>
              <a:t>DARA Recommendations Based on Analytics</a:t>
            </a:r>
          </a:p>
          <a:p>
            <a:r>
              <a:rPr lang="en-US" dirty="0"/>
              <a:t>Live Example – Link Electronic Resources to the Community</a:t>
            </a:r>
          </a:p>
          <a:p>
            <a:r>
              <a:rPr lang="en-US" dirty="0"/>
              <a:t>Live Example – Missing Items</a:t>
            </a:r>
            <a:endParaRPr lang="en-NL" dirty="0"/>
          </a:p>
          <a:p>
            <a:r>
              <a:rPr lang="en-US" dirty="0"/>
              <a:t>Live Example – Identical OCLC Control Number</a:t>
            </a:r>
          </a:p>
          <a:p>
            <a:endParaRPr lang="en-NL" dirty="0"/>
          </a:p>
          <a:p>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M</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y Electronic Resources by Provider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determines that the My Electronic Resources by Provider feature in Alma is relevant for the institution, but is not in use, and recommends that it be used.</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N</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ew Digital Viewer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identifies that you have not yet configured the new Digital Viewer and recommends that you do so.</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N</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o Data Processed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determines that a job did not process any data for several days (default: 5) and recommends that you check the job report. The relevant jobs are the SIS Synchronization job and the MD Import job.</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N</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o Job Instance </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DARA determines that a job did not run recently (default: the last 3 days) and recommends that you check the job report. The relevant jobs are the SIS Synchronization job and the MD Import job.</a:t>
            </a:r>
          </a:p>
        </p:txBody>
      </p:sp>
    </p:spTree>
    <p:extLst>
      <p:ext uri="{BB962C8B-B14F-4D97-AF65-F5344CB8AC3E}">
        <p14:creationId xmlns:p14="http://schemas.microsoft.com/office/powerpoint/2010/main" val="324569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L="342900" marR="0" lvl="0" indent="-342900" rtl="0">
              <a:lnSpc>
                <a:spcPct val="107000"/>
              </a:lnSpc>
              <a:spcBef>
                <a:spcPts val="0"/>
              </a:spcBef>
              <a:spcAft>
                <a:spcPts val="800"/>
              </a:spcAft>
              <a:buFont typeface="Arial" panose="020B0604020202020204" pitchFamily="34" charset="0"/>
              <a:buChar char="•"/>
              <a:tabLst>
                <a:tab pos="457200" algn="l"/>
              </a:tabLst>
            </a:pPr>
            <a:r>
              <a:rPr lang="en-GB" sz="2000" b="1" dirty="0">
                <a:latin typeface="Avenir Next LT Pro" panose="020B0504020202020204" pitchFamily="34" charset="0"/>
                <a:cs typeface="Times New Roman" panose="02020603050405020304" pitchFamily="18" charset="0"/>
              </a:rPr>
              <a:t>N</a:t>
            </a:r>
            <a:r>
              <a:rPr lang="en-GB" sz="2000" b="1" dirty="0">
                <a:effectLst/>
                <a:latin typeface="Avenir Next LT Pro" panose="020B0504020202020204" pitchFamily="34" charset="0"/>
                <a:ea typeface="Calibri" panose="020F0502020204030204" pitchFamily="34" charset="0"/>
                <a:cs typeface="Times New Roman" panose="02020603050405020304" pitchFamily="18" charset="0"/>
              </a:rPr>
              <a:t>on-handled Requests </a:t>
            </a:r>
            <a:r>
              <a:rPr lang="en-GB" sz="20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Using an Alma Analytics report</a:t>
            </a:r>
            <a:r>
              <a:rPr lang="en-GB"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requests taking a long time to process and recommends reviewing them. By default, the recommendation is generated when the institution has at least 5 requests that have not been handled for at least 25 days. You can customize the report to produce recommendations that better suit the needs of your institution. The report is located in your analytics institution folder under /Shared Folders/Your institution/reports/DARA. If the analytics report does not exist, DARA copies the report from the Shared/Alma/DARA folder into your institution folder</a:t>
            </a:r>
            <a:endParaRPr lang="en-US" sz="20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latin typeface="Avenir Next LT Pro" panose="020B0504020202020204" pitchFamily="34" charset="0"/>
                <a:cs typeface="Times New Roman" panose="02020603050405020304" pitchFamily="18" charset="0"/>
              </a:rPr>
              <a:t>U</a:t>
            </a:r>
            <a:r>
              <a:rPr lang="en-US" sz="2000" b="1" dirty="0">
                <a:effectLst/>
                <a:latin typeface="Avenir Next LT Pro" panose="020B0504020202020204" pitchFamily="34" charset="0"/>
                <a:ea typeface="Calibri" panose="020F0502020204030204" pitchFamily="34" charset="0"/>
                <a:cs typeface="Times New Roman" panose="02020603050405020304" pitchFamily="18" charset="0"/>
              </a:rPr>
              <a:t>navailable portfolios </a:t>
            </a:r>
            <a:r>
              <a:rPr lang="en-US" sz="2000" dirty="0">
                <a:effectLst/>
                <a:highlight>
                  <a:srgbClr val="FFFF00"/>
                </a:highlight>
                <a:latin typeface="Avenir Next LT Pro" panose="020B0504020202020204" pitchFamily="34" charset="0"/>
                <a:ea typeface="Calibri" panose="020F0502020204030204" pitchFamily="34" charset="0"/>
                <a:cs typeface="Times New Roman" panose="02020603050405020304" pitchFamily="18" charset="0"/>
              </a:rPr>
              <a:t>Using an Alma Analytics report</a:t>
            </a:r>
            <a:r>
              <a:rPr lang="en-US" sz="2000" dirty="0">
                <a:effectLst/>
                <a:latin typeface="Avenir Next LT Pro" panose="020B0504020202020204" pitchFamily="34" charset="0"/>
                <a:ea typeface="Calibri" panose="020F0502020204030204" pitchFamily="34" charset="0"/>
                <a:cs typeface="Times New Roman" panose="02020603050405020304" pitchFamily="18" charset="0"/>
              </a:rPr>
              <a:t>, DARA identifies unavailable electronic portfolios and recommends that they be activated. The report is located in the analytics institution folder under /Shared Folders/Your institution/reports/DARA. </a:t>
            </a:r>
          </a:p>
        </p:txBody>
      </p:sp>
    </p:spTree>
    <p:extLst>
      <p:ext uri="{BB962C8B-B14F-4D97-AF65-F5344CB8AC3E}">
        <p14:creationId xmlns:p14="http://schemas.microsoft.com/office/powerpoint/2010/main" val="225041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Types of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pPr marR="0" lvl="0">
              <a:spcAft>
                <a:spcPts val="800"/>
              </a:spcAft>
              <a:tabLst>
                <a:tab pos="457200" algn="l"/>
              </a:tabLst>
            </a:pPr>
            <a:r>
              <a:rPr lang="en-US" sz="2000" b="1" dirty="0">
                <a:latin typeface="Avenir Next LT Pro" panose="020B0504020202020204" pitchFamily="34" charset="0"/>
                <a:cs typeface="Times New Roman" panose="02020603050405020304" pitchFamily="18" charset="0"/>
              </a:rPr>
              <a:t>U</a:t>
            </a:r>
            <a:r>
              <a:rPr lang="en-US" sz="2000" b="1" dirty="0">
                <a:latin typeface="Avenir Next LT Pro" panose="020B0504020202020204" pitchFamily="34" charset="0"/>
                <a:cs typeface="Arial" panose="020B0604020202020204" pitchFamily="34" charset="0"/>
              </a:rPr>
              <a:t>pload Electronic Holdings </a:t>
            </a:r>
            <a:r>
              <a:rPr lang="en-US" sz="2000" dirty="0">
                <a:latin typeface="Avenir Next LT Pro" panose="020B0504020202020204" pitchFamily="34" charset="0"/>
                <a:cs typeface="Arial" panose="020B0604020202020204" pitchFamily="34" charset="0"/>
              </a:rPr>
              <a:t>DARA identifies if there are Electronic Collections that were not uploaded with an integration profile from vendors that support automatic upload of electronic holdings. DARA recommends that the integration profile be configured for supported vendors. One recommendation is produced for each supported vendor. </a:t>
            </a:r>
          </a:p>
          <a:p>
            <a:r>
              <a:rPr lang="en-US" sz="2000" b="1" dirty="0">
                <a:latin typeface="Avenir Next LT Pro" panose="020B0504020202020204" pitchFamily="34" charset="0"/>
                <a:cs typeface="Times New Roman" panose="02020603050405020304" pitchFamily="18" charset="0"/>
              </a:rPr>
              <a:t>V</a:t>
            </a:r>
            <a:r>
              <a:rPr lang="en-US" sz="2000" b="1" dirty="0">
                <a:effectLst/>
                <a:latin typeface="Avenir Next LT Pro" panose="020B0504020202020204" pitchFamily="34" charset="0"/>
                <a:ea typeface="Calibri" panose="020F0502020204030204" pitchFamily="34" charset="0"/>
                <a:cs typeface="Arial" panose="020B0604020202020204" pitchFamily="34" charset="0"/>
              </a:rPr>
              <a:t>alidate Order Information for Orders Created by API </a:t>
            </a:r>
            <a:r>
              <a:rPr lang="en-US" sz="2000" dirty="0">
                <a:effectLst/>
                <a:latin typeface="Avenir Next LT Pro" panose="020B0504020202020204" pitchFamily="34" charset="0"/>
                <a:ea typeface="Calibri" panose="020F0502020204030204" pitchFamily="34" charset="0"/>
                <a:cs typeface="Arial" panose="020B0604020202020204" pitchFamily="34" charset="0"/>
              </a:rPr>
              <a:t>DARA identifies that although the New Order Integration profile has been configured, and PO lines have been created by an API, none of the Validation of Order Information options for the New Order API integration profile have been selected. These options prevent the API from creating new orders without proper funding.</a:t>
            </a:r>
            <a:endParaRPr lang="en-US" sz="2400" dirty="0"/>
          </a:p>
        </p:txBody>
      </p:sp>
    </p:spTree>
    <p:extLst>
      <p:ext uri="{BB962C8B-B14F-4D97-AF65-F5344CB8AC3E}">
        <p14:creationId xmlns:p14="http://schemas.microsoft.com/office/powerpoint/2010/main" val="633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DARA configurations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23</a:t>
            </a:fld>
            <a:endParaRPr lang="en-GB">
              <a:solidFill>
                <a:schemeClr val="bg1"/>
              </a:solidFill>
            </a:endParaRPr>
          </a:p>
        </p:txBody>
      </p:sp>
    </p:spTree>
    <p:extLst>
      <p:ext uri="{BB962C8B-B14F-4D97-AF65-F5344CB8AC3E}">
        <p14:creationId xmlns:p14="http://schemas.microsoft.com/office/powerpoint/2010/main" val="1368610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2372081"/>
          </a:xfrm>
        </p:spPr>
        <p:txBody>
          <a:bodyPr/>
          <a:lstStyle/>
          <a:p>
            <a:r>
              <a:rPr lang="en-US" sz="2000" dirty="0"/>
              <a:t>There are two configurations regarding accessing and using DARA</a:t>
            </a:r>
          </a:p>
          <a:p>
            <a:pPr marL="457200" indent="-457200">
              <a:buFont typeface="+mj-lt"/>
              <a:buAutoNum type="arabicPeriod"/>
            </a:pPr>
            <a:r>
              <a:rPr lang="en-US" sz="2000" dirty="0"/>
              <a:t>The Data Sharing Profile needs to have ‘Yes" for section "Recommendations“</a:t>
            </a:r>
          </a:p>
          <a:p>
            <a:pPr lvl="1"/>
            <a:r>
              <a:rPr lang="en-US" sz="2000" dirty="0"/>
              <a:t>General &gt; General Configuration &gt; Data Sharing Profile</a:t>
            </a:r>
          </a:p>
          <a:p>
            <a:pPr marL="457200" indent="-457200">
              <a:buFont typeface="+mj-lt"/>
              <a:buAutoNum type="arabicPeriod"/>
            </a:pPr>
            <a:r>
              <a:rPr lang="en-US" sz="2000" dirty="0"/>
              <a:t>The desired DARA Recommendations need to be active in the list of configurable DARA recommendations (as we will soon see)</a:t>
            </a:r>
          </a:p>
          <a:p>
            <a:pPr lvl="1"/>
            <a:r>
              <a:rPr lang="en-US" sz="2000" dirty="0"/>
              <a:t>General &gt; General Configuration &gt; DARA Recommendations</a:t>
            </a:r>
          </a:p>
          <a:p>
            <a:pPr marL="457200" indent="-457200">
              <a:buFont typeface="+mj-lt"/>
              <a:buAutoNum type="arabicPeriod"/>
            </a:pPr>
            <a:endParaRPr lang="en-US" sz="2000" dirty="0"/>
          </a:p>
        </p:txBody>
      </p:sp>
      <p:pic>
        <p:nvPicPr>
          <p:cNvPr id="3" name="Picture 2">
            <a:extLst>
              <a:ext uri="{FF2B5EF4-FFF2-40B4-BE49-F238E27FC236}">
                <a16:creationId xmlns:a16="http://schemas.microsoft.com/office/drawing/2014/main" id="{F3F72FC9-BCDB-F0B7-0D88-60F1DCFD6369}"/>
              </a:ext>
            </a:extLst>
          </p:cNvPr>
          <p:cNvPicPr>
            <a:picLocks noChangeAspect="1"/>
          </p:cNvPicPr>
          <p:nvPr/>
        </p:nvPicPr>
        <p:blipFill>
          <a:blip r:embed="rId2"/>
          <a:stretch>
            <a:fillRect/>
          </a:stretch>
        </p:blipFill>
        <p:spPr>
          <a:xfrm>
            <a:off x="5255894" y="3571465"/>
            <a:ext cx="2085023" cy="2992788"/>
          </a:xfrm>
          <a:prstGeom prst="rect">
            <a:avLst/>
          </a:prstGeom>
        </p:spPr>
      </p:pic>
      <p:sp>
        <p:nvSpPr>
          <p:cNvPr id="4" name="Rectangle 3">
            <a:extLst>
              <a:ext uri="{FF2B5EF4-FFF2-40B4-BE49-F238E27FC236}">
                <a16:creationId xmlns:a16="http://schemas.microsoft.com/office/drawing/2014/main" id="{7607213B-A963-BD4C-C936-731C92C95FE4}"/>
              </a:ext>
            </a:extLst>
          </p:cNvPr>
          <p:cNvSpPr/>
          <p:nvPr/>
        </p:nvSpPr>
        <p:spPr>
          <a:xfrm>
            <a:off x="5255894" y="5444490"/>
            <a:ext cx="1842136" cy="46482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11014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754240"/>
          </a:xfrm>
        </p:spPr>
        <p:txBody>
          <a:bodyPr/>
          <a:lstStyle/>
          <a:p>
            <a:r>
              <a:rPr lang="en-US" sz="2000" dirty="0"/>
              <a:t>DARA is available to institutions with "Yes" specified as such in the Data Sharing Profile.</a:t>
            </a:r>
          </a:p>
          <a:p>
            <a:r>
              <a:rPr lang="en-US" sz="2000" dirty="0"/>
              <a:t>This is in the section "Recommendations" at "Configuration &gt; General &gt; General Configuration"</a:t>
            </a:r>
            <a:endParaRPr lang="en-US" sz="1600" dirty="0"/>
          </a:p>
        </p:txBody>
      </p:sp>
      <p:pic>
        <p:nvPicPr>
          <p:cNvPr id="3" name="Picture 2">
            <a:extLst>
              <a:ext uri="{FF2B5EF4-FFF2-40B4-BE49-F238E27FC236}">
                <a16:creationId xmlns:a16="http://schemas.microsoft.com/office/drawing/2014/main" id="{F3F72FC9-BCDB-F0B7-0D88-60F1DCFD6369}"/>
              </a:ext>
            </a:extLst>
          </p:cNvPr>
          <p:cNvPicPr>
            <a:picLocks noChangeAspect="1"/>
          </p:cNvPicPr>
          <p:nvPr/>
        </p:nvPicPr>
        <p:blipFill>
          <a:blip r:embed="rId2"/>
          <a:stretch>
            <a:fillRect/>
          </a:stretch>
        </p:blipFill>
        <p:spPr>
          <a:xfrm>
            <a:off x="5595937" y="2547937"/>
            <a:ext cx="1652588" cy="2372082"/>
          </a:xfrm>
          <a:prstGeom prst="rect">
            <a:avLst/>
          </a:prstGeom>
        </p:spPr>
      </p:pic>
      <p:sp>
        <p:nvSpPr>
          <p:cNvPr id="4" name="Rectangle 3">
            <a:extLst>
              <a:ext uri="{FF2B5EF4-FFF2-40B4-BE49-F238E27FC236}">
                <a16:creationId xmlns:a16="http://schemas.microsoft.com/office/drawing/2014/main" id="{7607213B-A963-BD4C-C936-731C92C95FE4}"/>
              </a:ext>
            </a:extLst>
          </p:cNvPr>
          <p:cNvSpPr/>
          <p:nvPr/>
        </p:nvSpPr>
        <p:spPr>
          <a:xfrm>
            <a:off x="5595937" y="4038600"/>
            <a:ext cx="1233488" cy="2190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393175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EE2050-99B9-0868-37A6-4CF1AB933704}"/>
              </a:ext>
            </a:extLst>
          </p:cNvPr>
          <p:cNvPicPr>
            <a:picLocks noChangeAspect="1"/>
          </p:cNvPicPr>
          <p:nvPr/>
        </p:nvPicPr>
        <p:blipFill>
          <a:blip r:embed="rId2"/>
          <a:stretch>
            <a:fillRect/>
          </a:stretch>
        </p:blipFill>
        <p:spPr>
          <a:xfrm>
            <a:off x="3400425" y="2886075"/>
            <a:ext cx="5391150" cy="10858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611722"/>
          </a:xfrm>
        </p:spPr>
        <p:txBody>
          <a:bodyPr/>
          <a:lstStyle/>
          <a:p>
            <a:r>
              <a:rPr lang="en-US" sz="2000" dirty="0"/>
              <a:t>This is the “Recommendations” section of the Data Sharing Profile which means that DARA will be used in the institution</a:t>
            </a:r>
            <a:endParaRPr lang="en-US" sz="1600" dirty="0"/>
          </a:p>
        </p:txBody>
      </p:sp>
      <p:sp>
        <p:nvSpPr>
          <p:cNvPr id="4" name="Rectangle 3">
            <a:extLst>
              <a:ext uri="{FF2B5EF4-FFF2-40B4-BE49-F238E27FC236}">
                <a16:creationId xmlns:a16="http://schemas.microsoft.com/office/drawing/2014/main" id="{7607213B-A963-BD4C-C936-731C92C95FE4}"/>
              </a:ext>
            </a:extLst>
          </p:cNvPr>
          <p:cNvSpPr/>
          <p:nvPr/>
        </p:nvSpPr>
        <p:spPr>
          <a:xfrm>
            <a:off x="3614737" y="3543300"/>
            <a:ext cx="423863"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20E821D7-6042-FAD8-41ED-4EABB47CCB4D}"/>
              </a:ext>
            </a:extLst>
          </p:cNvPr>
          <p:cNvSpPr/>
          <p:nvPr/>
        </p:nvSpPr>
        <p:spPr>
          <a:xfrm>
            <a:off x="3548062" y="2962275"/>
            <a:ext cx="1109663"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11203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27</a:t>
            </a:fld>
            <a:endParaRPr lang="en-GB"/>
          </a:p>
        </p:txBody>
      </p:sp>
      <p:sp>
        <p:nvSpPr>
          <p:cNvPr id="5" name="Content Placeholder 10">
            <a:extLst>
              <a:ext uri="{FF2B5EF4-FFF2-40B4-BE49-F238E27FC236}">
                <a16:creationId xmlns:a16="http://schemas.microsoft.com/office/drawing/2014/main" id="{E0340EFF-0AFA-B313-EA29-0FB14AAEACAA}"/>
              </a:ext>
            </a:extLst>
          </p:cNvPr>
          <p:cNvSpPr>
            <a:spLocks noGrp="1"/>
          </p:cNvSpPr>
          <p:nvPr>
            <p:ph sz="quarter" idx="13"/>
          </p:nvPr>
        </p:nvSpPr>
        <p:spPr>
          <a:xfrm>
            <a:off x="370663" y="1131352"/>
            <a:ext cx="11450673" cy="1872760"/>
          </a:xfrm>
        </p:spPr>
        <p:txBody>
          <a:bodyPr/>
          <a:lstStyle/>
          <a:p>
            <a:r>
              <a:rPr lang="en-US" sz="2000" dirty="0"/>
              <a:t>DARA Recommendations are configured on the "Configuring DARA Recommendations" page </a:t>
            </a:r>
          </a:p>
          <a:p>
            <a:r>
              <a:rPr lang="en-US" sz="2000" dirty="0"/>
              <a:t>This determines which DARA Recommendations will appear in Alma per staff user roles, and if the DARA Recommendations will be automictically assigned.</a:t>
            </a:r>
          </a:p>
          <a:p>
            <a:r>
              <a:rPr lang="en-US" sz="2000" dirty="0"/>
              <a:t>This page can be accessed at Configuration &gt; General &gt; General Configuration &gt; DARA Recommendations:</a:t>
            </a:r>
          </a:p>
        </p:txBody>
      </p:sp>
      <p:pic>
        <p:nvPicPr>
          <p:cNvPr id="6" name="Picture 5">
            <a:extLst>
              <a:ext uri="{FF2B5EF4-FFF2-40B4-BE49-F238E27FC236}">
                <a16:creationId xmlns:a16="http://schemas.microsoft.com/office/drawing/2014/main" id="{A81957E2-9C01-C231-181E-4BC653D7BA09}"/>
              </a:ext>
            </a:extLst>
          </p:cNvPr>
          <p:cNvPicPr>
            <a:picLocks noChangeAspect="1"/>
          </p:cNvPicPr>
          <p:nvPr/>
        </p:nvPicPr>
        <p:blipFill>
          <a:blip r:embed="rId2"/>
          <a:stretch>
            <a:fillRect/>
          </a:stretch>
        </p:blipFill>
        <p:spPr>
          <a:xfrm>
            <a:off x="5184321" y="2916706"/>
            <a:ext cx="2388053" cy="3570708"/>
          </a:xfrm>
          <a:prstGeom prst="rect">
            <a:avLst/>
          </a:prstGeom>
        </p:spPr>
      </p:pic>
      <p:sp>
        <p:nvSpPr>
          <p:cNvPr id="12" name="Rectangle 11">
            <a:extLst>
              <a:ext uri="{FF2B5EF4-FFF2-40B4-BE49-F238E27FC236}">
                <a16:creationId xmlns:a16="http://schemas.microsoft.com/office/drawing/2014/main" id="{DEF292A7-E6D0-5F18-2607-5EB952E15B9A}"/>
              </a:ext>
            </a:extLst>
          </p:cNvPr>
          <p:cNvSpPr/>
          <p:nvPr/>
        </p:nvSpPr>
        <p:spPr>
          <a:xfrm>
            <a:off x="5188404" y="5469473"/>
            <a:ext cx="2088696" cy="2952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18127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pic>
        <p:nvPicPr>
          <p:cNvPr id="7" name="Picture 6">
            <a:extLst>
              <a:ext uri="{FF2B5EF4-FFF2-40B4-BE49-F238E27FC236}">
                <a16:creationId xmlns:a16="http://schemas.microsoft.com/office/drawing/2014/main" id="{D51E536A-C2D3-E545-7FE2-11E618731C57}"/>
              </a:ext>
            </a:extLst>
          </p:cNvPr>
          <p:cNvPicPr>
            <a:picLocks noChangeAspect="1"/>
          </p:cNvPicPr>
          <p:nvPr/>
        </p:nvPicPr>
        <p:blipFill>
          <a:blip r:embed="rId2"/>
          <a:stretch>
            <a:fillRect/>
          </a:stretch>
        </p:blipFill>
        <p:spPr>
          <a:xfrm>
            <a:off x="495300" y="1022748"/>
            <a:ext cx="11201400" cy="5016670"/>
          </a:xfrm>
          <a:prstGeom prst="rect">
            <a:avLst/>
          </a:prstGeom>
          <a:ln>
            <a:solidFill>
              <a:schemeClr val="tx1"/>
            </a:solidFill>
          </a:ln>
        </p:spPr>
      </p:pic>
    </p:spTree>
    <p:extLst>
      <p:ext uri="{BB962C8B-B14F-4D97-AF65-F5344CB8AC3E}">
        <p14:creationId xmlns:p14="http://schemas.microsoft.com/office/powerpoint/2010/main" val="326572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E3540A7-9AC8-5B4C-BC66-2B7F9323AEF5}"/>
              </a:ext>
            </a:extLst>
          </p:cNvPr>
          <p:cNvPicPr>
            <a:picLocks noChangeAspect="1"/>
          </p:cNvPicPr>
          <p:nvPr/>
        </p:nvPicPr>
        <p:blipFill>
          <a:blip r:embed="rId2"/>
          <a:stretch>
            <a:fillRect/>
          </a:stretch>
        </p:blipFill>
        <p:spPr>
          <a:xfrm>
            <a:off x="0" y="2051428"/>
            <a:ext cx="12192000" cy="371309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23277"/>
          </a:xfrm>
        </p:spPr>
        <p:txBody>
          <a:bodyPr/>
          <a:lstStyle/>
          <a:p>
            <a:r>
              <a:rPr lang="en-US" sz="2000" dirty="0"/>
              <a:t>We will edit the DARA Recommendation type "Local Portfolios in Community-Linked Collection" which is in category "Link Electronic Resources to the Community"</a:t>
            </a:r>
          </a:p>
        </p:txBody>
      </p:sp>
      <p:sp>
        <p:nvSpPr>
          <p:cNvPr id="6" name="Rectangle 5">
            <a:extLst>
              <a:ext uri="{FF2B5EF4-FFF2-40B4-BE49-F238E27FC236}">
                <a16:creationId xmlns:a16="http://schemas.microsoft.com/office/drawing/2014/main" id="{F355FF0B-F3F3-571B-C0E1-8A1DD8E566CD}"/>
              </a:ext>
            </a:extLst>
          </p:cNvPr>
          <p:cNvSpPr/>
          <p:nvPr/>
        </p:nvSpPr>
        <p:spPr>
          <a:xfrm>
            <a:off x="10591800" y="5290461"/>
            <a:ext cx="544286" cy="31568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46068B1D-0580-468D-E9BC-26D97084CA72}"/>
              </a:ext>
            </a:extLst>
          </p:cNvPr>
          <p:cNvSpPr/>
          <p:nvPr/>
        </p:nvSpPr>
        <p:spPr>
          <a:xfrm>
            <a:off x="11397343" y="4904802"/>
            <a:ext cx="379063" cy="32034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2694E4E7-1DB0-20AC-9A77-7080EBA62A62}"/>
              </a:ext>
            </a:extLst>
          </p:cNvPr>
          <p:cNvSpPr/>
          <p:nvPr/>
        </p:nvSpPr>
        <p:spPr>
          <a:xfrm>
            <a:off x="1186546" y="4811490"/>
            <a:ext cx="2068283" cy="50074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1943ED0A-4AE8-6418-E93C-2C988CC06A44}"/>
              </a:ext>
            </a:extLst>
          </p:cNvPr>
          <p:cNvSpPr/>
          <p:nvPr/>
        </p:nvSpPr>
        <p:spPr>
          <a:xfrm>
            <a:off x="3363691" y="4822373"/>
            <a:ext cx="1861457" cy="50074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14541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configurations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600962"/>
          </a:xfrm>
        </p:spPr>
        <p:txBody>
          <a:bodyPr/>
          <a:lstStyle/>
          <a:p>
            <a:r>
              <a:rPr lang="en-US" sz="2000" dirty="0"/>
              <a:t>When editing the recommendation type we can</a:t>
            </a:r>
          </a:p>
          <a:p>
            <a:pPr marL="457200" indent="-457200">
              <a:buFont typeface="+mj-lt"/>
              <a:buAutoNum type="arabicPeriod"/>
            </a:pPr>
            <a:r>
              <a:rPr lang="en-US" sz="2000" dirty="0"/>
              <a:t>Change the roles of the staff user who will see these recommendations</a:t>
            </a:r>
          </a:p>
          <a:p>
            <a:pPr marL="457200" indent="-457200">
              <a:buFont typeface="+mj-lt"/>
              <a:buAutoNum type="arabicPeriod"/>
            </a:pPr>
            <a:r>
              <a:rPr lang="en-US" sz="2000" dirty="0"/>
              <a:t>Have the recommendations get automatically assigned to a specific staff user</a:t>
            </a:r>
          </a:p>
        </p:txBody>
      </p:sp>
      <p:pic>
        <p:nvPicPr>
          <p:cNvPr id="5" name="Picture 4">
            <a:extLst>
              <a:ext uri="{FF2B5EF4-FFF2-40B4-BE49-F238E27FC236}">
                <a16:creationId xmlns:a16="http://schemas.microsoft.com/office/drawing/2014/main" id="{AAB4E4A3-261B-1D33-39CB-E9637669E960}"/>
              </a:ext>
            </a:extLst>
          </p:cNvPr>
          <p:cNvPicPr>
            <a:picLocks noChangeAspect="1"/>
          </p:cNvPicPr>
          <p:nvPr/>
        </p:nvPicPr>
        <p:blipFill>
          <a:blip r:embed="rId2"/>
          <a:stretch>
            <a:fillRect/>
          </a:stretch>
        </p:blipFill>
        <p:spPr>
          <a:xfrm>
            <a:off x="0" y="2579580"/>
            <a:ext cx="12192000" cy="2673112"/>
          </a:xfrm>
          <a:prstGeom prst="rect">
            <a:avLst/>
          </a:prstGeom>
          <a:ln>
            <a:solidFill>
              <a:schemeClr val="tx1"/>
            </a:solidFill>
          </a:ln>
        </p:spPr>
      </p:pic>
      <p:sp>
        <p:nvSpPr>
          <p:cNvPr id="2" name="TextBox 1">
            <a:extLst>
              <a:ext uri="{FF2B5EF4-FFF2-40B4-BE49-F238E27FC236}">
                <a16:creationId xmlns:a16="http://schemas.microsoft.com/office/drawing/2014/main" id="{E6B83D72-11EF-948D-1DF2-5A685793AD55}"/>
              </a:ext>
            </a:extLst>
          </p:cNvPr>
          <p:cNvSpPr txBox="1"/>
          <p:nvPr/>
        </p:nvSpPr>
        <p:spPr>
          <a:xfrm>
            <a:off x="6095999" y="5374308"/>
            <a:ext cx="3076576" cy="1114864"/>
          </a:xfrm>
          <a:prstGeom prst="rect">
            <a:avLst/>
          </a:prstGeom>
          <a:solidFill>
            <a:srgbClr val="FFFF00"/>
          </a:solidFill>
          <a:ln>
            <a:solidFill>
              <a:schemeClr val="tx1"/>
            </a:solidFill>
          </a:ln>
        </p:spPr>
        <p:txBody>
          <a:bodyPr wrap="square" rtlCol="0">
            <a:noAutofit/>
          </a:bodyPr>
          <a:lstStyle/>
          <a:p>
            <a:pPr algn="l"/>
            <a:r>
              <a:rPr lang="en-US" sz="1400" dirty="0"/>
              <a:t>In this case DARA Recommendations of type "Local Portfolios in Community-Linked Collection" will be automatically assigned to Marsha Brady</a:t>
            </a:r>
          </a:p>
        </p:txBody>
      </p:sp>
      <p:cxnSp>
        <p:nvCxnSpPr>
          <p:cNvPr id="4" name="Straight Arrow Connector 3">
            <a:extLst>
              <a:ext uri="{FF2B5EF4-FFF2-40B4-BE49-F238E27FC236}">
                <a16:creationId xmlns:a16="http://schemas.microsoft.com/office/drawing/2014/main" id="{05CE5740-7098-AC4B-0C28-378BA3C7FB87}"/>
              </a:ext>
            </a:extLst>
          </p:cNvPr>
          <p:cNvCxnSpPr/>
          <p:nvPr/>
        </p:nvCxnSpPr>
        <p:spPr>
          <a:xfrm flipH="1">
            <a:off x="5334000" y="4905375"/>
            <a:ext cx="762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38D1B00-25E5-C4BB-1211-A8BD6FC3043D}"/>
              </a:ext>
            </a:extLst>
          </p:cNvPr>
          <p:cNvCxnSpPr>
            <a:cxnSpLocks/>
          </p:cNvCxnSpPr>
          <p:nvPr/>
        </p:nvCxnSpPr>
        <p:spPr>
          <a:xfrm flipH="1" flipV="1">
            <a:off x="6095999" y="4905375"/>
            <a:ext cx="466726" cy="468933"/>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A7F30BE-08F2-CF70-11E9-182129B8809B}"/>
              </a:ext>
            </a:extLst>
          </p:cNvPr>
          <p:cNvSpPr txBox="1"/>
          <p:nvPr/>
        </p:nvSpPr>
        <p:spPr>
          <a:xfrm>
            <a:off x="8582025" y="4129752"/>
            <a:ext cx="3376612" cy="956595"/>
          </a:xfrm>
          <a:prstGeom prst="rect">
            <a:avLst/>
          </a:prstGeom>
          <a:solidFill>
            <a:srgbClr val="FFFF00"/>
          </a:solidFill>
          <a:ln>
            <a:solidFill>
              <a:schemeClr val="tx1"/>
            </a:solidFill>
          </a:ln>
        </p:spPr>
        <p:txBody>
          <a:bodyPr wrap="square" rtlCol="0">
            <a:noAutofit/>
          </a:bodyPr>
          <a:lstStyle/>
          <a:p>
            <a:pPr algn="l"/>
            <a:r>
              <a:rPr lang="en-US" sz="1400" dirty="0"/>
              <a:t>Staff users with at east one of these roles will see DARA Recommendations of type "Local Portfolios in Community-Linked Collection"</a:t>
            </a:r>
          </a:p>
        </p:txBody>
      </p:sp>
      <p:cxnSp>
        <p:nvCxnSpPr>
          <p:cNvPr id="12" name="Straight Arrow Connector 11">
            <a:extLst>
              <a:ext uri="{FF2B5EF4-FFF2-40B4-BE49-F238E27FC236}">
                <a16:creationId xmlns:a16="http://schemas.microsoft.com/office/drawing/2014/main" id="{F0D2F780-407A-628C-876E-D59AD1BE1714}"/>
              </a:ext>
            </a:extLst>
          </p:cNvPr>
          <p:cNvCxnSpPr/>
          <p:nvPr/>
        </p:nvCxnSpPr>
        <p:spPr>
          <a:xfrm flipH="1">
            <a:off x="8810625" y="3790510"/>
            <a:ext cx="762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520F281-8FB0-D68B-D802-B88098F25B22}"/>
              </a:ext>
            </a:extLst>
          </p:cNvPr>
          <p:cNvCxnSpPr>
            <a:cxnSpLocks/>
          </p:cNvCxnSpPr>
          <p:nvPr/>
        </p:nvCxnSpPr>
        <p:spPr>
          <a:xfrm flipH="1" flipV="1">
            <a:off x="9572623" y="3788462"/>
            <a:ext cx="342902" cy="33722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647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Accessing DARA</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31</a:t>
            </a:fld>
            <a:endParaRPr lang="en-GB">
              <a:solidFill>
                <a:schemeClr val="bg1"/>
              </a:solidFill>
            </a:endParaRPr>
          </a:p>
        </p:txBody>
      </p:sp>
    </p:spTree>
    <p:extLst>
      <p:ext uri="{BB962C8B-B14F-4D97-AF65-F5344CB8AC3E}">
        <p14:creationId xmlns:p14="http://schemas.microsoft.com/office/powerpoint/2010/main" val="2978083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Accessing DARA</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2417391"/>
          </a:xfrm>
        </p:spPr>
        <p:txBody>
          <a:bodyPr/>
          <a:lstStyle/>
          <a:p>
            <a:r>
              <a:rPr lang="en-US" sz="2200" dirty="0"/>
              <a:t>DARA can be accessed via any of these options:</a:t>
            </a:r>
          </a:p>
          <a:p>
            <a:pPr lvl="1"/>
            <a:r>
              <a:rPr lang="en-US" sz="2200" dirty="0"/>
              <a:t>Menu "Admin &gt; Recommendations &gt; Managing DARA Recommendations" </a:t>
            </a:r>
          </a:p>
          <a:p>
            <a:pPr lvl="1"/>
            <a:r>
              <a:rPr lang="en-US" sz="2200" dirty="0"/>
              <a:t>Icon "View Recommendations" on top bar</a:t>
            </a:r>
          </a:p>
          <a:p>
            <a:pPr lvl="1"/>
            <a:r>
              <a:rPr lang="en-US" sz="2200" dirty="0"/>
              <a:t>The "Tasks" widget</a:t>
            </a:r>
          </a:p>
        </p:txBody>
      </p:sp>
    </p:spTree>
    <p:extLst>
      <p:ext uri="{BB962C8B-B14F-4D97-AF65-F5344CB8AC3E}">
        <p14:creationId xmlns:p14="http://schemas.microsoft.com/office/powerpoint/2010/main" val="276697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Accessing DARA</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pic>
        <p:nvPicPr>
          <p:cNvPr id="3" name="Picture 2">
            <a:extLst>
              <a:ext uri="{FF2B5EF4-FFF2-40B4-BE49-F238E27FC236}">
                <a16:creationId xmlns:a16="http://schemas.microsoft.com/office/drawing/2014/main" id="{044D97D0-6C29-FAD1-7D53-CFF6DD7914A1}"/>
              </a:ext>
            </a:extLst>
          </p:cNvPr>
          <p:cNvPicPr>
            <a:picLocks noChangeAspect="1"/>
          </p:cNvPicPr>
          <p:nvPr/>
        </p:nvPicPr>
        <p:blipFill>
          <a:blip r:embed="rId2"/>
          <a:stretch>
            <a:fillRect/>
          </a:stretch>
        </p:blipFill>
        <p:spPr>
          <a:xfrm>
            <a:off x="620708" y="1501644"/>
            <a:ext cx="4191000" cy="571500"/>
          </a:xfrm>
          <a:prstGeom prst="rect">
            <a:avLst/>
          </a:prstGeom>
        </p:spPr>
      </p:pic>
      <p:pic>
        <p:nvPicPr>
          <p:cNvPr id="6" name="Picture 5">
            <a:extLst>
              <a:ext uri="{FF2B5EF4-FFF2-40B4-BE49-F238E27FC236}">
                <a16:creationId xmlns:a16="http://schemas.microsoft.com/office/drawing/2014/main" id="{C717AF39-4F96-CE55-EC23-201F5520ED8C}"/>
              </a:ext>
            </a:extLst>
          </p:cNvPr>
          <p:cNvPicPr>
            <a:picLocks noChangeAspect="1"/>
          </p:cNvPicPr>
          <p:nvPr/>
        </p:nvPicPr>
        <p:blipFill>
          <a:blip r:embed="rId3"/>
          <a:stretch>
            <a:fillRect/>
          </a:stretch>
        </p:blipFill>
        <p:spPr>
          <a:xfrm>
            <a:off x="7773258" y="1952331"/>
            <a:ext cx="3798034" cy="4396022"/>
          </a:xfrm>
          <a:prstGeom prst="rect">
            <a:avLst/>
          </a:prstGeom>
          <a:ln>
            <a:solidFill>
              <a:schemeClr val="tx1"/>
            </a:solidFill>
          </a:ln>
        </p:spPr>
      </p:pic>
      <p:sp>
        <p:nvSpPr>
          <p:cNvPr id="7" name="Rectangle 6">
            <a:extLst>
              <a:ext uri="{FF2B5EF4-FFF2-40B4-BE49-F238E27FC236}">
                <a16:creationId xmlns:a16="http://schemas.microsoft.com/office/drawing/2014/main" id="{C4A7091A-B165-592B-F929-AEC5558C2584}"/>
              </a:ext>
            </a:extLst>
          </p:cNvPr>
          <p:cNvSpPr/>
          <p:nvPr/>
        </p:nvSpPr>
        <p:spPr>
          <a:xfrm>
            <a:off x="1574849" y="1501644"/>
            <a:ext cx="576943" cy="5715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18BF7B46-3A0C-B2D4-B48E-EF19525752D0}"/>
              </a:ext>
            </a:extLst>
          </p:cNvPr>
          <p:cNvSpPr/>
          <p:nvPr/>
        </p:nvSpPr>
        <p:spPr>
          <a:xfrm>
            <a:off x="7773258" y="5128079"/>
            <a:ext cx="892628" cy="57694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E47BB659-3FED-92F1-3F6B-09126C756FEC}"/>
              </a:ext>
            </a:extLst>
          </p:cNvPr>
          <p:cNvSpPr/>
          <p:nvPr/>
        </p:nvSpPr>
        <p:spPr>
          <a:xfrm>
            <a:off x="8905371" y="4779736"/>
            <a:ext cx="1959429" cy="34834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4" name="Picture 3">
            <a:extLst>
              <a:ext uri="{FF2B5EF4-FFF2-40B4-BE49-F238E27FC236}">
                <a16:creationId xmlns:a16="http://schemas.microsoft.com/office/drawing/2014/main" id="{1F3CE634-B64E-7E07-424E-C1601841F554}"/>
              </a:ext>
            </a:extLst>
          </p:cNvPr>
          <p:cNvPicPr>
            <a:picLocks noChangeAspect="1"/>
          </p:cNvPicPr>
          <p:nvPr/>
        </p:nvPicPr>
        <p:blipFill>
          <a:blip r:embed="rId4"/>
          <a:stretch>
            <a:fillRect/>
          </a:stretch>
        </p:blipFill>
        <p:spPr>
          <a:xfrm>
            <a:off x="904876" y="2876550"/>
            <a:ext cx="4775473" cy="3362324"/>
          </a:xfrm>
          <a:prstGeom prst="rect">
            <a:avLst/>
          </a:prstGeom>
          <a:ln>
            <a:solidFill>
              <a:schemeClr val="tx1"/>
            </a:solidFill>
          </a:ln>
        </p:spPr>
      </p:pic>
      <p:sp>
        <p:nvSpPr>
          <p:cNvPr id="13" name="Content Placeholder 10">
            <a:extLst>
              <a:ext uri="{FF2B5EF4-FFF2-40B4-BE49-F238E27FC236}">
                <a16:creationId xmlns:a16="http://schemas.microsoft.com/office/drawing/2014/main" id="{6B1B7DBE-F22C-8E5D-5B4E-AB0547356A57}"/>
              </a:ext>
            </a:extLst>
          </p:cNvPr>
          <p:cNvSpPr>
            <a:spLocks noGrp="1"/>
          </p:cNvSpPr>
          <p:nvPr>
            <p:ph sz="quarter" idx="13"/>
          </p:nvPr>
        </p:nvSpPr>
        <p:spPr>
          <a:xfrm>
            <a:off x="7909560" y="1233284"/>
            <a:ext cx="3279875" cy="502498"/>
          </a:xfrm>
          <a:solidFill>
            <a:srgbClr val="FFFF00"/>
          </a:solidFill>
          <a:ln>
            <a:solidFill>
              <a:schemeClr val="tx1"/>
            </a:solidFill>
          </a:ln>
        </p:spPr>
        <p:txBody>
          <a:bodyPr/>
          <a:lstStyle/>
          <a:p>
            <a:pPr marL="0" indent="0">
              <a:buNone/>
            </a:pPr>
            <a:r>
              <a:rPr lang="en-US" sz="1400" dirty="0"/>
              <a:t>Menu "Admin &gt; Recommendations &gt; Manage DARA Recommendations" </a:t>
            </a:r>
          </a:p>
        </p:txBody>
      </p:sp>
      <p:sp>
        <p:nvSpPr>
          <p:cNvPr id="14" name="Content Placeholder 10">
            <a:extLst>
              <a:ext uri="{FF2B5EF4-FFF2-40B4-BE49-F238E27FC236}">
                <a16:creationId xmlns:a16="http://schemas.microsoft.com/office/drawing/2014/main" id="{14502EA9-E311-AC5F-4B89-3F4F277E751D}"/>
              </a:ext>
            </a:extLst>
          </p:cNvPr>
          <p:cNvSpPr txBox="1">
            <a:spLocks/>
          </p:cNvSpPr>
          <p:nvPr/>
        </p:nvSpPr>
        <p:spPr>
          <a:xfrm>
            <a:off x="904876" y="959972"/>
            <a:ext cx="3583748" cy="309766"/>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Icon "View Recommendations" on top bar</a:t>
            </a:r>
          </a:p>
        </p:txBody>
      </p:sp>
      <p:sp>
        <p:nvSpPr>
          <p:cNvPr id="15" name="Content Placeholder 10">
            <a:extLst>
              <a:ext uri="{FF2B5EF4-FFF2-40B4-BE49-F238E27FC236}">
                <a16:creationId xmlns:a16="http://schemas.microsoft.com/office/drawing/2014/main" id="{4A6B1F3C-699E-03D6-4FEA-7189C4C11B7F}"/>
              </a:ext>
            </a:extLst>
          </p:cNvPr>
          <p:cNvSpPr txBox="1">
            <a:spLocks/>
          </p:cNvSpPr>
          <p:nvPr/>
        </p:nvSpPr>
        <p:spPr>
          <a:xfrm>
            <a:off x="2203890" y="2438687"/>
            <a:ext cx="1839090" cy="309766"/>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The "Tasks" widget</a:t>
            </a:r>
          </a:p>
        </p:txBody>
      </p:sp>
      <p:sp>
        <p:nvSpPr>
          <p:cNvPr id="16" name="Rectangle 15">
            <a:extLst>
              <a:ext uri="{FF2B5EF4-FFF2-40B4-BE49-F238E27FC236}">
                <a16:creationId xmlns:a16="http://schemas.microsoft.com/office/drawing/2014/main" id="{D7B91B94-533C-3D8B-359B-8388AF873EDE}"/>
              </a:ext>
            </a:extLst>
          </p:cNvPr>
          <p:cNvSpPr/>
          <p:nvPr/>
        </p:nvSpPr>
        <p:spPr>
          <a:xfrm>
            <a:off x="913543" y="3988123"/>
            <a:ext cx="1290347" cy="2829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7415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466849" y="1934977"/>
            <a:ext cx="9267825" cy="1567891"/>
          </a:xfrm>
        </p:spPr>
        <p:txBody>
          <a:bodyPr/>
          <a:lstStyle/>
          <a:p>
            <a:r>
              <a:rPr lang="en-US" dirty="0"/>
              <a:t>Filtering DARA Recommendations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34</a:t>
            </a:fld>
            <a:endParaRPr lang="en-GB">
              <a:solidFill>
                <a:schemeClr val="bg1"/>
              </a:solidFill>
            </a:endParaRPr>
          </a:p>
        </p:txBody>
      </p:sp>
    </p:spTree>
    <p:extLst>
      <p:ext uri="{BB962C8B-B14F-4D97-AF65-F5344CB8AC3E}">
        <p14:creationId xmlns:p14="http://schemas.microsoft.com/office/powerpoint/2010/main" val="201333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D95C09-4F7B-27E8-0754-0845FAEA7BA4}"/>
              </a:ext>
            </a:extLst>
          </p:cNvPr>
          <p:cNvPicPr>
            <a:picLocks noChangeAspect="1"/>
          </p:cNvPicPr>
          <p:nvPr/>
        </p:nvPicPr>
        <p:blipFill>
          <a:blip r:embed="rId2"/>
          <a:stretch>
            <a:fillRect/>
          </a:stretch>
        </p:blipFill>
        <p:spPr>
          <a:xfrm>
            <a:off x="0" y="3796291"/>
            <a:ext cx="12192000" cy="178001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Filtering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2440522"/>
          </a:xfrm>
        </p:spPr>
        <p:txBody>
          <a:bodyPr/>
          <a:lstStyle/>
          <a:p>
            <a:r>
              <a:rPr lang="en-US" sz="2200" dirty="0"/>
              <a:t>DARA Recommendations can be filtered by</a:t>
            </a:r>
          </a:p>
          <a:p>
            <a:pPr marL="637200" lvl="1" indent="-457200">
              <a:buFont typeface="+mj-lt"/>
              <a:buAutoNum type="arabicPeriod"/>
            </a:pPr>
            <a:r>
              <a:rPr lang="en-US" sz="2200" dirty="0"/>
              <a:t>Category </a:t>
            </a:r>
          </a:p>
          <a:p>
            <a:pPr marL="637200" lvl="1" indent="-457200">
              <a:buFont typeface="+mj-lt"/>
              <a:buAutoNum type="arabicPeriod"/>
            </a:pPr>
            <a:r>
              <a:rPr lang="en-US" sz="2200" dirty="0"/>
              <a:t>Status (All, Active, Completed, Non-Active)</a:t>
            </a:r>
          </a:p>
          <a:p>
            <a:pPr marL="637200" lvl="1" indent="-457200">
              <a:buFont typeface="+mj-lt"/>
              <a:buAutoNum type="arabicPeriod"/>
            </a:pPr>
            <a:r>
              <a:rPr lang="en-US" sz="2200" dirty="0"/>
              <a:t>Library</a:t>
            </a:r>
          </a:p>
          <a:p>
            <a:pPr marL="637200" lvl="1" indent="-457200">
              <a:buFont typeface="+mj-lt"/>
              <a:buAutoNum type="arabicPeriod"/>
            </a:pPr>
            <a:r>
              <a:rPr lang="en-US" sz="2200" dirty="0"/>
              <a:t>Assignment (All , Assigned to me, Unassigned):</a:t>
            </a:r>
          </a:p>
        </p:txBody>
      </p:sp>
      <p:sp>
        <p:nvSpPr>
          <p:cNvPr id="4" name="Rectangle 3">
            <a:extLst>
              <a:ext uri="{FF2B5EF4-FFF2-40B4-BE49-F238E27FC236}">
                <a16:creationId xmlns:a16="http://schemas.microsoft.com/office/drawing/2014/main" id="{7607213B-A963-BD4C-C936-731C92C95FE4}"/>
              </a:ext>
            </a:extLst>
          </p:cNvPr>
          <p:cNvSpPr/>
          <p:nvPr/>
        </p:nvSpPr>
        <p:spPr>
          <a:xfrm>
            <a:off x="890587" y="4362450"/>
            <a:ext cx="2624138"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368566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916815-BBF9-355A-1FEB-550BC74517A1}"/>
              </a:ext>
            </a:extLst>
          </p:cNvPr>
          <p:cNvPicPr>
            <a:picLocks noChangeAspect="1"/>
          </p:cNvPicPr>
          <p:nvPr/>
        </p:nvPicPr>
        <p:blipFill>
          <a:blip r:embed="rId2"/>
          <a:stretch>
            <a:fillRect/>
          </a:stretch>
        </p:blipFill>
        <p:spPr>
          <a:xfrm>
            <a:off x="0" y="1088196"/>
            <a:ext cx="12192000" cy="4814957"/>
          </a:xfrm>
          <a:prstGeom prst="rect">
            <a:avLst/>
          </a:prstGeom>
          <a:ln>
            <a:solidFill>
              <a:srgbClr val="002060"/>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Filtering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7186155" y="1229232"/>
            <a:ext cx="3281820" cy="1123443"/>
          </a:xfrm>
          <a:solidFill>
            <a:srgbClr val="FFFF00"/>
          </a:solidFill>
          <a:ln>
            <a:solidFill>
              <a:srgbClr val="002060"/>
            </a:solidFill>
          </a:ln>
        </p:spPr>
        <p:txBody>
          <a:bodyPr/>
          <a:lstStyle/>
          <a:p>
            <a:pPr marL="0" indent="0">
              <a:buNone/>
            </a:pPr>
            <a:r>
              <a:rPr lang="en-US" sz="1400" dirty="0"/>
              <a:t>These are DARA Recommendations filtered by "Category = Link Electronic Resources To The Community" and "Library = Library and Information Science Library"</a:t>
            </a:r>
          </a:p>
        </p:txBody>
      </p:sp>
      <p:sp>
        <p:nvSpPr>
          <p:cNvPr id="8" name="Rectangle 7">
            <a:extLst>
              <a:ext uri="{FF2B5EF4-FFF2-40B4-BE49-F238E27FC236}">
                <a16:creationId xmlns:a16="http://schemas.microsoft.com/office/drawing/2014/main" id="{62ABD701-B517-2C99-6F9C-D82ECF351F57}"/>
              </a:ext>
            </a:extLst>
          </p:cNvPr>
          <p:cNvSpPr/>
          <p:nvPr/>
        </p:nvSpPr>
        <p:spPr>
          <a:xfrm>
            <a:off x="890586" y="1660156"/>
            <a:ext cx="1909763" cy="27622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B4954AB9-EE78-B821-4FAF-9FCD4EE51DAE}"/>
              </a:ext>
            </a:extLst>
          </p:cNvPr>
          <p:cNvSpPr txBox="1"/>
          <p:nvPr/>
        </p:nvSpPr>
        <p:spPr>
          <a:xfrm>
            <a:off x="7353299" y="2924175"/>
            <a:ext cx="2828925" cy="800100"/>
          </a:xfrm>
          <a:prstGeom prst="rect">
            <a:avLst/>
          </a:prstGeom>
          <a:solidFill>
            <a:srgbClr val="FFFF00"/>
          </a:solidFill>
          <a:ln>
            <a:solidFill>
              <a:srgbClr val="002060"/>
            </a:solidFill>
          </a:ln>
        </p:spPr>
        <p:txBody>
          <a:bodyPr wrap="square" rtlCol="0">
            <a:noAutofit/>
          </a:bodyPr>
          <a:lstStyle/>
          <a:p>
            <a:pPr algn="l"/>
            <a:r>
              <a:rPr lang="en-US" sz="1400" dirty="0"/>
              <a:t>These portfolios are associated with the Library and Information Science Library</a:t>
            </a:r>
          </a:p>
        </p:txBody>
      </p:sp>
      <p:sp>
        <p:nvSpPr>
          <p:cNvPr id="15" name="Rectangle 14">
            <a:extLst>
              <a:ext uri="{FF2B5EF4-FFF2-40B4-BE49-F238E27FC236}">
                <a16:creationId xmlns:a16="http://schemas.microsoft.com/office/drawing/2014/main" id="{8B905C4F-15B8-9281-0579-BA0153766F3E}"/>
              </a:ext>
            </a:extLst>
          </p:cNvPr>
          <p:cNvSpPr/>
          <p:nvPr/>
        </p:nvSpPr>
        <p:spPr>
          <a:xfrm>
            <a:off x="4166728" y="1626818"/>
            <a:ext cx="1653048" cy="30956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7" name="Straight Arrow Connector 16">
            <a:extLst>
              <a:ext uri="{FF2B5EF4-FFF2-40B4-BE49-F238E27FC236}">
                <a16:creationId xmlns:a16="http://schemas.microsoft.com/office/drawing/2014/main" id="{B8D0CFBC-D5DC-E3A1-C025-ECBF2DE74CC1}"/>
              </a:ext>
            </a:extLst>
          </p:cNvPr>
          <p:cNvCxnSpPr/>
          <p:nvPr/>
        </p:nvCxnSpPr>
        <p:spPr>
          <a:xfrm>
            <a:off x="219075" y="2190750"/>
            <a:ext cx="3143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47690AD-107E-82DC-064D-BD1460C7DCE7}"/>
              </a:ext>
            </a:extLst>
          </p:cNvPr>
          <p:cNvCxnSpPr/>
          <p:nvPr/>
        </p:nvCxnSpPr>
        <p:spPr>
          <a:xfrm>
            <a:off x="219075" y="3190875"/>
            <a:ext cx="3143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F63868-DC3F-D988-0549-E4062E3BB681}"/>
              </a:ext>
            </a:extLst>
          </p:cNvPr>
          <p:cNvCxnSpPr/>
          <p:nvPr/>
        </p:nvCxnSpPr>
        <p:spPr>
          <a:xfrm>
            <a:off x="219075" y="4171950"/>
            <a:ext cx="3143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C408653-0112-F7AC-C1DD-65EC82FEDD82}"/>
              </a:ext>
            </a:extLst>
          </p:cNvPr>
          <p:cNvCxnSpPr/>
          <p:nvPr/>
        </p:nvCxnSpPr>
        <p:spPr>
          <a:xfrm>
            <a:off x="219075" y="5143500"/>
            <a:ext cx="3143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944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03476-AF8F-8E46-ABAD-98D022CCF7F5}"/>
              </a:ext>
            </a:extLst>
          </p:cNvPr>
          <p:cNvPicPr>
            <a:picLocks noChangeAspect="1"/>
          </p:cNvPicPr>
          <p:nvPr/>
        </p:nvPicPr>
        <p:blipFill>
          <a:blip r:embed="rId2"/>
          <a:stretch>
            <a:fillRect/>
          </a:stretch>
        </p:blipFill>
        <p:spPr>
          <a:xfrm>
            <a:off x="1800225" y="2576512"/>
            <a:ext cx="8591550" cy="2295525"/>
          </a:xfrm>
          <a:prstGeom prst="rect">
            <a:avLst/>
          </a:prstGeom>
          <a:ln>
            <a:solidFill>
              <a:srgbClr val="002060"/>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Filtering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This is the first portfolio which appeared in the previous list.</a:t>
            </a:r>
          </a:p>
          <a:p>
            <a:r>
              <a:rPr lang="en-US" sz="2200" dirty="0"/>
              <a:t>We can see that it is associated with the Library and Information Science Library </a:t>
            </a:r>
          </a:p>
        </p:txBody>
      </p:sp>
      <p:sp>
        <p:nvSpPr>
          <p:cNvPr id="4" name="Rectangle 3">
            <a:extLst>
              <a:ext uri="{FF2B5EF4-FFF2-40B4-BE49-F238E27FC236}">
                <a16:creationId xmlns:a16="http://schemas.microsoft.com/office/drawing/2014/main" id="{7607213B-A963-BD4C-C936-731C92C95FE4}"/>
              </a:ext>
            </a:extLst>
          </p:cNvPr>
          <p:cNvSpPr/>
          <p:nvPr/>
        </p:nvSpPr>
        <p:spPr>
          <a:xfrm>
            <a:off x="8120062" y="3843279"/>
            <a:ext cx="2043113" cy="19532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0619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Filtering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Here the logged in staff user is Caroline Devue and she has filtered all DARA Recommendations by "Assigned to Me"</a:t>
            </a:r>
          </a:p>
        </p:txBody>
      </p:sp>
      <p:sp>
        <p:nvSpPr>
          <p:cNvPr id="4" name="Rectangle 3">
            <a:extLst>
              <a:ext uri="{FF2B5EF4-FFF2-40B4-BE49-F238E27FC236}">
                <a16:creationId xmlns:a16="http://schemas.microsoft.com/office/drawing/2014/main" id="{7607213B-A963-BD4C-C936-731C92C95FE4}"/>
              </a:ext>
            </a:extLst>
          </p:cNvPr>
          <p:cNvSpPr/>
          <p:nvPr/>
        </p:nvSpPr>
        <p:spPr>
          <a:xfrm>
            <a:off x="8120062" y="3843279"/>
            <a:ext cx="2043113" cy="19532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5" name="Picture 4">
            <a:extLst>
              <a:ext uri="{FF2B5EF4-FFF2-40B4-BE49-F238E27FC236}">
                <a16:creationId xmlns:a16="http://schemas.microsoft.com/office/drawing/2014/main" id="{EC2BC5FC-B2B2-E835-01A4-D5B1D7EB7F07}"/>
              </a:ext>
            </a:extLst>
          </p:cNvPr>
          <p:cNvPicPr>
            <a:picLocks noChangeAspect="1"/>
          </p:cNvPicPr>
          <p:nvPr/>
        </p:nvPicPr>
        <p:blipFill>
          <a:blip r:embed="rId2"/>
          <a:stretch>
            <a:fillRect/>
          </a:stretch>
        </p:blipFill>
        <p:spPr>
          <a:xfrm>
            <a:off x="0" y="2534969"/>
            <a:ext cx="12192000" cy="3007261"/>
          </a:xfrm>
          <a:prstGeom prst="rect">
            <a:avLst/>
          </a:prstGeom>
          <a:ln>
            <a:solidFill>
              <a:srgbClr val="002060"/>
            </a:solidFill>
          </a:ln>
        </p:spPr>
      </p:pic>
      <p:sp>
        <p:nvSpPr>
          <p:cNvPr id="6" name="Rectangle 5">
            <a:extLst>
              <a:ext uri="{FF2B5EF4-FFF2-40B4-BE49-F238E27FC236}">
                <a16:creationId xmlns:a16="http://schemas.microsoft.com/office/drawing/2014/main" id="{D8C4D855-4761-C655-7184-F94DFFA5A5ED}"/>
              </a:ext>
            </a:extLst>
          </p:cNvPr>
          <p:cNvSpPr/>
          <p:nvPr/>
        </p:nvSpPr>
        <p:spPr>
          <a:xfrm>
            <a:off x="6076950" y="4105275"/>
            <a:ext cx="971550" cy="1619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62EE260A-9DFD-2874-DEE2-82887933C050}"/>
              </a:ext>
            </a:extLst>
          </p:cNvPr>
          <p:cNvSpPr/>
          <p:nvPr/>
        </p:nvSpPr>
        <p:spPr>
          <a:xfrm>
            <a:off x="6067425" y="5095875"/>
            <a:ext cx="971550" cy="1619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0DA82398-BE50-75E5-97C7-2040FAD38830}"/>
              </a:ext>
            </a:extLst>
          </p:cNvPr>
          <p:cNvSpPr/>
          <p:nvPr/>
        </p:nvSpPr>
        <p:spPr>
          <a:xfrm>
            <a:off x="2705100" y="3181350"/>
            <a:ext cx="971550" cy="1619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Content Placeholder 10">
            <a:extLst>
              <a:ext uri="{FF2B5EF4-FFF2-40B4-BE49-F238E27FC236}">
                <a16:creationId xmlns:a16="http://schemas.microsoft.com/office/drawing/2014/main" id="{0BA81DD5-F763-2485-259F-6112FF556998}"/>
              </a:ext>
            </a:extLst>
          </p:cNvPr>
          <p:cNvSpPr txBox="1">
            <a:spLocks/>
          </p:cNvSpPr>
          <p:nvPr/>
        </p:nvSpPr>
        <p:spPr>
          <a:xfrm>
            <a:off x="7500708" y="3624516"/>
            <a:ext cx="3453042" cy="576010"/>
          </a:xfrm>
          <a:prstGeom prst="rect">
            <a:avLst/>
          </a:prstGeom>
          <a:solidFill>
            <a:srgbClr val="FFFF00"/>
          </a:solidFill>
          <a:ln>
            <a:solidFill>
              <a:srgbClr val="002060"/>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Now staff user Caroline Devue sees only Recommendations assigned to her.</a:t>
            </a:r>
          </a:p>
        </p:txBody>
      </p:sp>
    </p:spTree>
    <p:extLst>
      <p:ext uri="{BB962C8B-B14F-4D97-AF65-F5344CB8AC3E}">
        <p14:creationId xmlns:p14="http://schemas.microsoft.com/office/powerpoint/2010/main" val="3840565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50574D-2F93-D83B-568B-38CADFAC2682}"/>
              </a:ext>
            </a:extLst>
          </p:cNvPr>
          <p:cNvPicPr>
            <a:picLocks noChangeAspect="1"/>
          </p:cNvPicPr>
          <p:nvPr/>
        </p:nvPicPr>
        <p:blipFill>
          <a:blip r:embed="rId2"/>
          <a:stretch>
            <a:fillRect/>
          </a:stretch>
        </p:blipFill>
        <p:spPr>
          <a:xfrm>
            <a:off x="3676650" y="1490663"/>
            <a:ext cx="4743450" cy="23241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Filtering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Filter by status:</a:t>
            </a:r>
          </a:p>
          <a:p>
            <a:endParaRPr lang="en-US" sz="2200" dirty="0"/>
          </a:p>
        </p:txBody>
      </p:sp>
      <p:sp>
        <p:nvSpPr>
          <p:cNvPr id="8" name="Rectangle 7">
            <a:extLst>
              <a:ext uri="{FF2B5EF4-FFF2-40B4-BE49-F238E27FC236}">
                <a16:creationId xmlns:a16="http://schemas.microsoft.com/office/drawing/2014/main" id="{0DA82398-BE50-75E5-97C7-2040FAD38830}"/>
              </a:ext>
            </a:extLst>
          </p:cNvPr>
          <p:cNvSpPr/>
          <p:nvPr/>
        </p:nvSpPr>
        <p:spPr>
          <a:xfrm>
            <a:off x="6019800" y="2792336"/>
            <a:ext cx="647700" cy="60809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Content Placeholder 10">
            <a:extLst>
              <a:ext uri="{FF2B5EF4-FFF2-40B4-BE49-F238E27FC236}">
                <a16:creationId xmlns:a16="http://schemas.microsoft.com/office/drawing/2014/main" id="{D8A7271C-80DB-A0A5-FC3B-446C8FC1E0D9}"/>
              </a:ext>
            </a:extLst>
          </p:cNvPr>
          <p:cNvSpPr txBox="1">
            <a:spLocks/>
          </p:cNvSpPr>
          <p:nvPr/>
        </p:nvSpPr>
        <p:spPr>
          <a:xfrm>
            <a:off x="290106" y="4174073"/>
            <a:ext cx="11516537" cy="1059397"/>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Not Active: When a recommendation is implemented, expired (not handled for 12 months), or removed, it changes to Not Active status</a:t>
            </a:r>
          </a:p>
        </p:txBody>
      </p:sp>
    </p:spTree>
    <p:extLst>
      <p:ext uri="{BB962C8B-B14F-4D97-AF65-F5344CB8AC3E}">
        <p14:creationId xmlns:p14="http://schemas.microsoft.com/office/powerpoint/2010/main" val="3261352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400" dirty="0"/>
              <a:t>DARA is Alma’s </a:t>
            </a:r>
            <a:r>
              <a:rPr lang="en-US" sz="2400" b="1" u="sng" dirty="0"/>
              <a:t>D</a:t>
            </a:r>
            <a:r>
              <a:rPr lang="en-US" sz="2400" dirty="0"/>
              <a:t>ata </a:t>
            </a:r>
            <a:r>
              <a:rPr lang="en-US" sz="2400" b="1" u="sng" dirty="0"/>
              <a:t>A</a:t>
            </a:r>
            <a:r>
              <a:rPr lang="en-US" sz="2400" dirty="0"/>
              <a:t>nalysis </a:t>
            </a:r>
            <a:r>
              <a:rPr lang="en-US" sz="2400" b="1" u="sng" dirty="0"/>
              <a:t>R</a:t>
            </a:r>
            <a:r>
              <a:rPr lang="en-US" sz="2400" dirty="0"/>
              <a:t>ecommendation </a:t>
            </a:r>
            <a:r>
              <a:rPr lang="en-US" sz="2400" b="1" u="sng" dirty="0"/>
              <a:t>A</a:t>
            </a:r>
            <a:r>
              <a:rPr lang="en-US" sz="2400" dirty="0"/>
              <a:t>ssistant</a:t>
            </a:r>
          </a:p>
        </p:txBody>
      </p:sp>
      <p:pic>
        <p:nvPicPr>
          <p:cNvPr id="4" name="Picture 3">
            <a:extLst>
              <a:ext uri="{FF2B5EF4-FFF2-40B4-BE49-F238E27FC236}">
                <a16:creationId xmlns:a16="http://schemas.microsoft.com/office/drawing/2014/main" id="{D8127B7E-E387-F84D-5873-963B236C4BB5}"/>
              </a:ext>
            </a:extLst>
          </p:cNvPr>
          <p:cNvPicPr>
            <a:picLocks noChangeAspect="1"/>
          </p:cNvPicPr>
          <p:nvPr/>
        </p:nvPicPr>
        <p:blipFill>
          <a:blip r:embed="rId2"/>
          <a:stretch>
            <a:fillRect/>
          </a:stretch>
        </p:blipFill>
        <p:spPr>
          <a:xfrm>
            <a:off x="3867149" y="2430998"/>
            <a:ext cx="4457700" cy="3295650"/>
          </a:xfrm>
          <a:prstGeom prst="rect">
            <a:avLst/>
          </a:prstGeom>
        </p:spPr>
      </p:pic>
    </p:spTree>
    <p:extLst>
      <p:ext uri="{BB962C8B-B14F-4D97-AF65-F5344CB8AC3E}">
        <p14:creationId xmlns:p14="http://schemas.microsoft.com/office/powerpoint/2010/main" val="1745681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466849" y="1934977"/>
            <a:ext cx="9267825" cy="1567891"/>
          </a:xfrm>
        </p:spPr>
        <p:txBody>
          <a:bodyPr/>
          <a:lstStyle/>
          <a:p>
            <a:r>
              <a:rPr lang="en-US" dirty="0"/>
              <a:t>Assigning DARA Recommendations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40</a:t>
            </a:fld>
            <a:endParaRPr lang="en-GB">
              <a:solidFill>
                <a:schemeClr val="bg1"/>
              </a:solidFill>
            </a:endParaRPr>
          </a:p>
        </p:txBody>
      </p:sp>
    </p:spTree>
    <p:extLst>
      <p:ext uri="{BB962C8B-B14F-4D97-AF65-F5344CB8AC3E}">
        <p14:creationId xmlns:p14="http://schemas.microsoft.com/office/powerpoint/2010/main" val="39407996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2440522"/>
          </a:xfrm>
        </p:spPr>
        <p:txBody>
          <a:bodyPr/>
          <a:lstStyle/>
          <a:p>
            <a:r>
              <a:rPr lang="en-US" sz="2200" dirty="0"/>
              <a:t>DARA Recommendations can be manually assigned via the action items for each recommendation.</a:t>
            </a:r>
          </a:p>
          <a:p>
            <a:r>
              <a:rPr lang="en-US" sz="2200" dirty="0"/>
              <a:t>Here staff user Alicia Chen (the logged-in staff user)  will assign the DARA Recommendation of category "Missing Items" with name "An item of title "Harry Potter and the goblet of fire" has been missing for a long time" to a specific staff user.</a:t>
            </a:r>
          </a:p>
        </p:txBody>
      </p:sp>
      <p:pic>
        <p:nvPicPr>
          <p:cNvPr id="7" name="Picture 6">
            <a:extLst>
              <a:ext uri="{FF2B5EF4-FFF2-40B4-BE49-F238E27FC236}">
                <a16:creationId xmlns:a16="http://schemas.microsoft.com/office/drawing/2014/main" id="{EF9395E4-80E4-BB96-C119-EB5DCC63DAC5}"/>
              </a:ext>
            </a:extLst>
          </p:cNvPr>
          <p:cNvPicPr>
            <a:picLocks noChangeAspect="1"/>
          </p:cNvPicPr>
          <p:nvPr/>
        </p:nvPicPr>
        <p:blipFill>
          <a:blip r:embed="rId2"/>
          <a:stretch>
            <a:fillRect/>
          </a:stretch>
        </p:blipFill>
        <p:spPr>
          <a:xfrm>
            <a:off x="0" y="3588454"/>
            <a:ext cx="12192000" cy="1071741"/>
          </a:xfrm>
          <a:prstGeom prst="rect">
            <a:avLst/>
          </a:prstGeom>
          <a:ln>
            <a:solidFill>
              <a:srgbClr val="002060"/>
            </a:solidFill>
          </a:ln>
        </p:spPr>
      </p:pic>
      <p:sp>
        <p:nvSpPr>
          <p:cNvPr id="8" name="Rectangle 7">
            <a:extLst>
              <a:ext uri="{FF2B5EF4-FFF2-40B4-BE49-F238E27FC236}">
                <a16:creationId xmlns:a16="http://schemas.microsoft.com/office/drawing/2014/main" id="{D6046FFA-5187-F86A-F9C5-6A35C12A45E3}"/>
              </a:ext>
            </a:extLst>
          </p:cNvPr>
          <p:cNvSpPr/>
          <p:nvPr/>
        </p:nvSpPr>
        <p:spPr>
          <a:xfrm>
            <a:off x="11410950" y="3857625"/>
            <a:ext cx="476250" cy="17145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9A46FD35-5479-E828-1F6C-39139CA2BBD5}"/>
              </a:ext>
            </a:extLst>
          </p:cNvPr>
          <p:cNvSpPr txBox="1"/>
          <p:nvPr/>
        </p:nvSpPr>
        <p:spPr>
          <a:xfrm>
            <a:off x="9477374" y="4954116"/>
            <a:ext cx="1276351" cy="504825"/>
          </a:xfrm>
          <a:prstGeom prst="rect">
            <a:avLst/>
          </a:prstGeom>
          <a:solidFill>
            <a:srgbClr val="FFFF00"/>
          </a:solidFill>
          <a:ln>
            <a:solidFill>
              <a:srgbClr val="002060"/>
            </a:solidFill>
          </a:ln>
        </p:spPr>
        <p:txBody>
          <a:bodyPr wrap="square" rtlCol="0">
            <a:noAutofit/>
          </a:bodyPr>
          <a:lstStyle/>
          <a:p>
            <a:pPr algn="l"/>
            <a:r>
              <a:rPr lang="en-US" sz="1400" dirty="0"/>
              <a:t>We will click "Assign to"</a:t>
            </a:r>
          </a:p>
        </p:txBody>
      </p:sp>
      <p:cxnSp>
        <p:nvCxnSpPr>
          <p:cNvPr id="14" name="Straight Arrow Connector 13">
            <a:extLst>
              <a:ext uri="{FF2B5EF4-FFF2-40B4-BE49-F238E27FC236}">
                <a16:creationId xmlns:a16="http://schemas.microsoft.com/office/drawing/2014/main" id="{3E22BA33-7FC8-A10C-1382-04FDDBE7E75F}"/>
              </a:ext>
            </a:extLst>
          </p:cNvPr>
          <p:cNvCxnSpPr/>
          <p:nvPr/>
        </p:nvCxnSpPr>
        <p:spPr>
          <a:xfrm flipV="1">
            <a:off x="10744200" y="4029075"/>
            <a:ext cx="666750" cy="8953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B7E3424-1F2A-45E8-01D2-666ACFFB25B0}"/>
              </a:ext>
            </a:extLst>
          </p:cNvPr>
          <p:cNvSpPr/>
          <p:nvPr/>
        </p:nvSpPr>
        <p:spPr>
          <a:xfrm>
            <a:off x="295275" y="3667125"/>
            <a:ext cx="3305175"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84624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659347"/>
          </a:xfrm>
        </p:spPr>
        <p:txBody>
          <a:bodyPr/>
          <a:lstStyle/>
          <a:p>
            <a:r>
              <a:rPr lang="en-US" sz="2200" dirty="0"/>
              <a:t>Alicia Chen assigns the DARA Recommendation to staff user Caroline Devue and adds a note.</a:t>
            </a:r>
          </a:p>
        </p:txBody>
      </p:sp>
      <p:pic>
        <p:nvPicPr>
          <p:cNvPr id="3" name="Picture 2">
            <a:extLst>
              <a:ext uri="{FF2B5EF4-FFF2-40B4-BE49-F238E27FC236}">
                <a16:creationId xmlns:a16="http://schemas.microsoft.com/office/drawing/2014/main" id="{819E33E4-94ED-FCA6-A5D5-5DC997AD236E}"/>
              </a:ext>
            </a:extLst>
          </p:cNvPr>
          <p:cNvPicPr>
            <a:picLocks noChangeAspect="1"/>
          </p:cNvPicPr>
          <p:nvPr/>
        </p:nvPicPr>
        <p:blipFill>
          <a:blip r:embed="rId2"/>
          <a:stretch>
            <a:fillRect/>
          </a:stretch>
        </p:blipFill>
        <p:spPr>
          <a:xfrm>
            <a:off x="3252787" y="2686050"/>
            <a:ext cx="5686425" cy="1485900"/>
          </a:xfrm>
          <a:prstGeom prst="rect">
            <a:avLst/>
          </a:prstGeom>
          <a:ln>
            <a:solidFill>
              <a:srgbClr val="002060"/>
            </a:solidFill>
          </a:ln>
        </p:spPr>
      </p:pic>
      <p:sp>
        <p:nvSpPr>
          <p:cNvPr id="4" name="Rectangle 3">
            <a:extLst>
              <a:ext uri="{FF2B5EF4-FFF2-40B4-BE49-F238E27FC236}">
                <a16:creationId xmlns:a16="http://schemas.microsoft.com/office/drawing/2014/main" id="{894F40A8-9A28-9724-1B8F-D595BADB8E43}"/>
              </a:ext>
            </a:extLst>
          </p:cNvPr>
          <p:cNvSpPr/>
          <p:nvPr/>
        </p:nvSpPr>
        <p:spPr>
          <a:xfrm>
            <a:off x="3476625" y="2971800"/>
            <a:ext cx="1343025" cy="2000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71259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A18EE1-6F58-3D62-9703-25F6816D246C}"/>
              </a:ext>
            </a:extLst>
          </p:cNvPr>
          <p:cNvPicPr>
            <a:picLocks noChangeAspect="1"/>
          </p:cNvPicPr>
          <p:nvPr/>
        </p:nvPicPr>
        <p:blipFill>
          <a:blip r:embed="rId2"/>
          <a:stretch>
            <a:fillRect/>
          </a:stretch>
        </p:blipFill>
        <p:spPr>
          <a:xfrm>
            <a:off x="3314700" y="2140715"/>
            <a:ext cx="5562600" cy="3790950"/>
          </a:xfrm>
          <a:prstGeom prst="rect">
            <a:avLst/>
          </a:prstGeom>
          <a:ln>
            <a:solidFill>
              <a:srgbClr val="002060"/>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Caroline Devue can see in her task widget that she has three DARA recommendations assigned to her (the one assigned now by Alicia Chen and two previous recommendations)</a:t>
            </a:r>
          </a:p>
        </p:txBody>
      </p:sp>
      <p:sp>
        <p:nvSpPr>
          <p:cNvPr id="4" name="Rectangle 3">
            <a:extLst>
              <a:ext uri="{FF2B5EF4-FFF2-40B4-BE49-F238E27FC236}">
                <a16:creationId xmlns:a16="http://schemas.microsoft.com/office/drawing/2014/main" id="{7607213B-A963-BD4C-C936-731C92C95FE4}"/>
              </a:ext>
            </a:extLst>
          </p:cNvPr>
          <p:cNvSpPr/>
          <p:nvPr/>
        </p:nvSpPr>
        <p:spPr>
          <a:xfrm>
            <a:off x="3340433" y="3238212"/>
            <a:ext cx="1841167" cy="20983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79596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A47CB8-CD12-259E-ACE7-DC31D25C917A}"/>
              </a:ext>
            </a:extLst>
          </p:cNvPr>
          <p:cNvPicPr>
            <a:picLocks noChangeAspect="1"/>
          </p:cNvPicPr>
          <p:nvPr/>
        </p:nvPicPr>
        <p:blipFill>
          <a:blip r:embed="rId2"/>
          <a:stretch>
            <a:fillRect/>
          </a:stretch>
        </p:blipFill>
        <p:spPr>
          <a:xfrm>
            <a:off x="9525" y="2198889"/>
            <a:ext cx="12192000" cy="3812771"/>
          </a:xfrm>
          <a:prstGeom prst="rect">
            <a:avLst/>
          </a:prstGeom>
          <a:ln>
            <a:solidFill>
              <a:srgbClr val="002060"/>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After clicking the link from the task widget Caroline Devue is brought to the list of recommendations pre-filtered with "Assigned to Me"</a:t>
            </a:r>
          </a:p>
        </p:txBody>
      </p:sp>
      <p:sp>
        <p:nvSpPr>
          <p:cNvPr id="7" name="Rectangle 6">
            <a:extLst>
              <a:ext uri="{FF2B5EF4-FFF2-40B4-BE49-F238E27FC236}">
                <a16:creationId xmlns:a16="http://schemas.microsoft.com/office/drawing/2014/main" id="{62EE260A-9DFD-2874-DEE2-82887933C050}"/>
              </a:ext>
            </a:extLst>
          </p:cNvPr>
          <p:cNvSpPr/>
          <p:nvPr/>
        </p:nvSpPr>
        <p:spPr>
          <a:xfrm>
            <a:off x="2724150" y="2816082"/>
            <a:ext cx="971550" cy="1619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0DA82398-BE50-75E5-97C7-2040FAD38830}"/>
              </a:ext>
            </a:extLst>
          </p:cNvPr>
          <p:cNvSpPr/>
          <p:nvPr/>
        </p:nvSpPr>
        <p:spPr>
          <a:xfrm>
            <a:off x="365687" y="3086100"/>
            <a:ext cx="3225237" cy="2571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Content Placeholder 10">
            <a:extLst>
              <a:ext uri="{FF2B5EF4-FFF2-40B4-BE49-F238E27FC236}">
                <a16:creationId xmlns:a16="http://schemas.microsoft.com/office/drawing/2014/main" id="{0BA81DD5-F763-2485-259F-6112FF556998}"/>
              </a:ext>
            </a:extLst>
          </p:cNvPr>
          <p:cNvSpPr txBox="1">
            <a:spLocks/>
          </p:cNvSpPr>
          <p:nvPr/>
        </p:nvSpPr>
        <p:spPr>
          <a:xfrm>
            <a:off x="7267459" y="2629475"/>
            <a:ext cx="3748317" cy="799525"/>
          </a:xfrm>
          <a:prstGeom prst="rect">
            <a:avLst/>
          </a:prstGeom>
          <a:solidFill>
            <a:srgbClr val="FFFF00"/>
          </a:solidFill>
          <a:ln>
            <a:solidFill>
              <a:srgbClr val="002060"/>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This is the recommendation which we saw previously was assigned by Alicia Chen to Caroline Devue.</a:t>
            </a:r>
          </a:p>
        </p:txBody>
      </p:sp>
    </p:spTree>
    <p:extLst>
      <p:ext uri="{BB962C8B-B14F-4D97-AF65-F5344CB8AC3E}">
        <p14:creationId xmlns:p14="http://schemas.microsoft.com/office/powerpoint/2010/main" val="34500665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3D660F-0821-FCFE-B565-D2FF63393AA3}"/>
              </a:ext>
            </a:extLst>
          </p:cNvPr>
          <p:cNvPicPr>
            <a:picLocks noChangeAspect="1"/>
          </p:cNvPicPr>
          <p:nvPr/>
        </p:nvPicPr>
        <p:blipFill>
          <a:blip r:embed="rId2"/>
          <a:stretch>
            <a:fillRect/>
          </a:stretch>
        </p:blipFill>
        <p:spPr>
          <a:xfrm>
            <a:off x="0" y="2935660"/>
            <a:ext cx="12192000" cy="986680"/>
          </a:xfrm>
          <a:prstGeom prst="rect">
            <a:avLst/>
          </a:prstGeom>
          <a:ln>
            <a:solidFill>
              <a:srgbClr val="002060"/>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Caroline Devue can view (and edit) the notes of the recommendation</a:t>
            </a:r>
          </a:p>
        </p:txBody>
      </p:sp>
      <p:sp>
        <p:nvSpPr>
          <p:cNvPr id="7" name="Rectangle 6">
            <a:extLst>
              <a:ext uri="{FF2B5EF4-FFF2-40B4-BE49-F238E27FC236}">
                <a16:creationId xmlns:a16="http://schemas.microsoft.com/office/drawing/2014/main" id="{62EE260A-9DFD-2874-DEE2-82887933C050}"/>
              </a:ext>
            </a:extLst>
          </p:cNvPr>
          <p:cNvSpPr/>
          <p:nvPr/>
        </p:nvSpPr>
        <p:spPr>
          <a:xfrm>
            <a:off x="11430000" y="3511408"/>
            <a:ext cx="514350" cy="13666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683142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944ACD-1A6B-FB50-E4B7-81AEAA9D58ED}"/>
              </a:ext>
            </a:extLst>
          </p:cNvPr>
          <p:cNvPicPr>
            <a:picLocks noChangeAspect="1"/>
          </p:cNvPicPr>
          <p:nvPr/>
        </p:nvPicPr>
        <p:blipFill>
          <a:blip r:embed="rId2"/>
          <a:stretch>
            <a:fillRect/>
          </a:stretch>
        </p:blipFill>
        <p:spPr>
          <a:xfrm>
            <a:off x="0" y="2900881"/>
            <a:ext cx="12192000" cy="1056238"/>
          </a:xfrm>
          <a:prstGeom prst="rect">
            <a:avLst/>
          </a:prstGeom>
          <a:ln>
            <a:solidFill>
              <a:srgbClr val="002060"/>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Here is the note which was added when the recommendation was assigned</a:t>
            </a:r>
          </a:p>
        </p:txBody>
      </p:sp>
      <p:sp>
        <p:nvSpPr>
          <p:cNvPr id="7" name="Rectangle 6">
            <a:extLst>
              <a:ext uri="{FF2B5EF4-FFF2-40B4-BE49-F238E27FC236}">
                <a16:creationId xmlns:a16="http://schemas.microsoft.com/office/drawing/2014/main" id="{62EE260A-9DFD-2874-DEE2-82887933C050}"/>
              </a:ext>
            </a:extLst>
          </p:cNvPr>
          <p:cNvSpPr/>
          <p:nvPr/>
        </p:nvSpPr>
        <p:spPr>
          <a:xfrm>
            <a:off x="4324349" y="3692383"/>
            <a:ext cx="3838575" cy="26473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17444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5069422"/>
          </a:xfrm>
        </p:spPr>
        <p:txBody>
          <a:bodyPr/>
          <a:lstStyle/>
          <a:p>
            <a:r>
              <a:rPr lang="en-US" sz="2200" dirty="0"/>
              <a:t>DARA Recommendations can also be automatically assigned by DARA Recommendation Type to a specific user.</a:t>
            </a:r>
          </a:p>
          <a:p>
            <a:r>
              <a:rPr lang="en-US" sz="2200" dirty="0"/>
              <a:t>To define this:</a:t>
            </a:r>
          </a:p>
          <a:p>
            <a:pPr marL="457200" indent="-457200">
              <a:buFont typeface="+mj-lt"/>
              <a:buAutoNum type="arabicPeriod"/>
            </a:pPr>
            <a:r>
              <a:rPr lang="en-US" sz="2200" dirty="0"/>
              <a:t>Edit the list of DARA Recommendations at "Configuration &gt; General &gt; General Configuration &gt; DARA Recommendations"</a:t>
            </a:r>
          </a:p>
          <a:p>
            <a:pPr marL="457200" indent="-457200">
              <a:buFont typeface="+mj-lt"/>
              <a:buAutoNum type="arabicPeriod"/>
            </a:pPr>
            <a:r>
              <a:rPr lang="en-US" sz="2200" dirty="0"/>
              <a:t>Edit the DARA Recommendation Type which you want to be automatically assigned to a specific user</a:t>
            </a:r>
          </a:p>
          <a:p>
            <a:pPr marL="457200" indent="-457200">
              <a:buFont typeface="+mj-lt"/>
              <a:buAutoNum type="arabicPeriod"/>
            </a:pPr>
            <a:r>
              <a:rPr lang="en-US" sz="2200" dirty="0"/>
              <a:t>In the "Assign To" field choose the staff user to whom you want the Recommendation Type to be automatically assigned.</a:t>
            </a:r>
          </a:p>
          <a:p>
            <a:endParaRPr lang="en-US" sz="2200" dirty="0"/>
          </a:p>
        </p:txBody>
      </p:sp>
    </p:spTree>
    <p:extLst>
      <p:ext uri="{BB962C8B-B14F-4D97-AF65-F5344CB8AC3E}">
        <p14:creationId xmlns:p14="http://schemas.microsoft.com/office/powerpoint/2010/main" val="6009455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Assigning DARA Recommendations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710492"/>
          </a:xfrm>
        </p:spPr>
        <p:txBody>
          <a:bodyPr/>
          <a:lstStyle/>
          <a:p>
            <a:r>
              <a:rPr lang="en-US" sz="2200" dirty="0"/>
              <a:t>Here we will define that DARA Recommendation Type "No Data Processed" which is in category "Jobs" will be automatically assigned to staff user Caroline Devue.</a:t>
            </a:r>
          </a:p>
          <a:p>
            <a:r>
              <a:rPr lang="en-US" sz="2200" dirty="0"/>
              <a:t>Every time a new recommendation will be created which is type "No Data Processed"  in category "Jobs" it will be automatically assigned to staff user Caroline Devue.</a:t>
            </a:r>
          </a:p>
          <a:p>
            <a:endParaRPr lang="en-US" sz="2200" dirty="0"/>
          </a:p>
        </p:txBody>
      </p:sp>
      <p:pic>
        <p:nvPicPr>
          <p:cNvPr id="3" name="Picture 2">
            <a:extLst>
              <a:ext uri="{FF2B5EF4-FFF2-40B4-BE49-F238E27FC236}">
                <a16:creationId xmlns:a16="http://schemas.microsoft.com/office/drawing/2014/main" id="{A796528B-BE96-CF2B-E219-0F763ABC4559}"/>
              </a:ext>
            </a:extLst>
          </p:cNvPr>
          <p:cNvPicPr>
            <a:picLocks noChangeAspect="1"/>
          </p:cNvPicPr>
          <p:nvPr/>
        </p:nvPicPr>
        <p:blipFill>
          <a:blip r:embed="rId2"/>
          <a:stretch>
            <a:fillRect/>
          </a:stretch>
        </p:blipFill>
        <p:spPr>
          <a:xfrm>
            <a:off x="0" y="3204171"/>
            <a:ext cx="12192000" cy="528580"/>
          </a:xfrm>
          <a:prstGeom prst="rect">
            <a:avLst/>
          </a:prstGeom>
          <a:ln>
            <a:solidFill>
              <a:srgbClr val="002060"/>
            </a:solidFill>
          </a:ln>
        </p:spPr>
      </p:pic>
      <p:sp>
        <p:nvSpPr>
          <p:cNvPr id="4" name="Rectangle 3">
            <a:extLst>
              <a:ext uri="{FF2B5EF4-FFF2-40B4-BE49-F238E27FC236}">
                <a16:creationId xmlns:a16="http://schemas.microsoft.com/office/drawing/2014/main" id="{0BC8C3A6-0229-22C7-9FC2-56C828BD0202}"/>
              </a:ext>
            </a:extLst>
          </p:cNvPr>
          <p:cNvSpPr/>
          <p:nvPr/>
        </p:nvSpPr>
        <p:spPr>
          <a:xfrm>
            <a:off x="885825" y="3204171"/>
            <a:ext cx="2133600" cy="26937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96DFA77E-28E4-7CF4-8A86-C6C541ED1CE8}"/>
              </a:ext>
            </a:extLst>
          </p:cNvPr>
          <p:cNvSpPr/>
          <p:nvPr/>
        </p:nvSpPr>
        <p:spPr>
          <a:xfrm>
            <a:off x="11306175" y="3473545"/>
            <a:ext cx="265117" cy="2159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pic>
        <p:nvPicPr>
          <p:cNvPr id="7" name="Picture 6">
            <a:extLst>
              <a:ext uri="{FF2B5EF4-FFF2-40B4-BE49-F238E27FC236}">
                <a16:creationId xmlns:a16="http://schemas.microsoft.com/office/drawing/2014/main" id="{1C48EF0D-E522-E1AE-47DD-90CB230D7DBF}"/>
              </a:ext>
            </a:extLst>
          </p:cNvPr>
          <p:cNvPicPr>
            <a:picLocks noChangeAspect="1"/>
          </p:cNvPicPr>
          <p:nvPr/>
        </p:nvPicPr>
        <p:blipFill>
          <a:blip r:embed="rId3"/>
          <a:stretch>
            <a:fillRect/>
          </a:stretch>
        </p:blipFill>
        <p:spPr>
          <a:xfrm>
            <a:off x="0" y="4325419"/>
            <a:ext cx="12192000" cy="1391234"/>
          </a:xfrm>
          <a:prstGeom prst="rect">
            <a:avLst/>
          </a:prstGeom>
          <a:ln>
            <a:solidFill>
              <a:srgbClr val="002060"/>
            </a:solidFill>
          </a:ln>
        </p:spPr>
      </p:pic>
      <p:sp>
        <p:nvSpPr>
          <p:cNvPr id="8" name="Rectangle 7">
            <a:extLst>
              <a:ext uri="{FF2B5EF4-FFF2-40B4-BE49-F238E27FC236}">
                <a16:creationId xmlns:a16="http://schemas.microsoft.com/office/drawing/2014/main" id="{5FC91FCD-C6AC-D950-9549-99445367413C}"/>
              </a:ext>
            </a:extLst>
          </p:cNvPr>
          <p:cNvSpPr/>
          <p:nvPr/>
        </p:nvSpPr>
        <p:spPr>
          <a:xfrm>
            <a:off x="123825" y="5426955"/>
            <a:ext cx="552450" cy="28969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6BD625B7-C19B-61F5-8E7F-36FA930E4EDF}"/>
              </a:ext>
            </a:extLst>
          </p:cNvPr>
          <p:cNvSpPr/>
          <p:nvPr/>
        </p:nvSpPr>
        <p:spPr>
          <a:xfrm>
            <a:off x="4162424" y="5426955"/>
            <a:ext cx="714375" cy="28969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1583960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46313" y="1934977"/>
            <a:ext cx="11310257" cy="1567891"/>
          </a:xfrm>
        </p:spPr>
        <p:txBody>
          <a:bodyPr/>
          <a:lstStyle/>
          <a:p>
            <a:r>
              <a:rPr lang="en-US" dirty="0"/>
              <a:t>Managing DARA Recommendations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49</a:t>
            </a:fld>
            <a:endParaRPr lang="en-GB">
              <a:solidFill>
                <a:schemeClr val="bg1"/>
              </a:solidFill>
            </a:endParaRPr>
          </a:p>
        </p:txBody>
      </p:sp>
    </p:spTree>
    <p:extLst>
      <p:ext uri="{BB962C8B-B14F-4D97-AF65-F5344CB8AC3E}">
        <p14:creationId xmlns:p14="http://schemas.microsoft.com/office/powerpoint/2010/main" val="169954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43019"/>
          </a:xfrm>
        </p:spPr>
        <p:txBody>
          <a:bodyPr/>
          <a:lstStyle/>
          <a:p>
            <a:r>
              <a:rPr lang="en-US" sz="2400" dirty="0"/>
              <a:t>Why DARA?</a:t>
            </a:r>
          </a:p>
        </p:txBody>
      </p:sp>
      <p:sp>
        <p:nvSpPr>
          <p:cNvPr id="2" name="Content Placeholder 10">
            <a:extLst>
              <a:ext uri="{FF2B5EF4-FFF2-40B4-BE49-F238E27FC236}">
                <a16:creationId xmlns:a16="http://schemas.microsoft.com/office/drawing/2014/main" id="{69BF8E73-C5B1-E395-092A-266087E24103}"/>
              </a:ext>
            </a:extLst>
          </p:cNvPr>
          <p:cNvSpPr txBox="1">
            <a:spLocks/>
          </p:cNvSpPr>
          <p:nvPr/>
        </p:nvSpPr>
        <p:spPr>
          <a:xfrm>
            <a:off x="2438400" y="6047237"/>
            <a:ext cx="7304314" cy="643019"/>
          </a:xfrm>
          <a:prstGeom prst="rect">
            <a:avLst/>
          </a:prstGeom>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t>What should I do to optimize my work?</a:t>
            </a:r>
          </a:p>
        </p:txBody>
      </p:sp>
      <p:graphicFrame>
        <p:nvGraphicFramePr>
          <p:cNvPr id="4" name="Table 3">
            <a:extLst>
              <a:ext uri="{FF2B5EF4-FFF2-40B4-BE49-F238E27FC236}">
                <a16:creationId xmlns:a16="http://schemas.microsoft.com/office/drawing/2014/main" id="{4CC358CF-D3D2-028F-CE06-A829611614FD}"/>
              </a:ext>
            </a:extLst>
          </p:cNvPr>
          <p:cNvGraphicFramePr>
            <a:graphicFrameLocks noGrp="1"/>
          </p:cNvGraphicFramePr>
          <p:nvPr>
            <p:extLst>
              <p:ext uri="{D42A27DB-BD31-4B8C-83A1-F6EECF244321}">
                <p14:modId xmlns:p14="http://schemas.microsoft.com/office/powerpoint/2010/main" val="2078373593"/>
              </p:ext>
            </p:extLst>
          </p:nvPr>
        </p:nvGraphicFramePr>
        <p:xfrm>
          <a:off x="631370" y="1600202"/>
          <a:ext cx="10939923" cy="4223656"/>
        </p:xfrm>
        <a:graphic>
          <a:graphicData uri="http://schemas.openxmlformats.org/drawingml/2006/table">
            <a:tbl>
              <a:tblPr firstRow="1" bandRow="1">
                <a:tableStyleId>{5C22544A-7EE6-4342-B048-85BDC9FD1C3A}</a:tableStyleId>
              </a:tblPr>
              <a:tblGrid>
                <a:gridCol w="3646641">
                  <a:extLst>
                    <a:ext uri="{9D8B030D-6E8A-4147-A177-3AD203B41FA5}">
                      <a16:colId xmlns:a16="http://schemas.microsoft.com/office/drawing/2014/main" val="1441044703"/>
                    </a:ext>
                  </a:extLst>
                </a:gridCol>
                <a:gridCol w="3646641">
                  <a:extLst>
                    <a:ext uri="{9D8B030D-6E8A-4147-A177-3AD203B41FA5}">
                      <a16:colId xmlns:a16="http://schemas.microsoft.com/office/drawing/2014/main" val="56122336"/>
                    </a:ext>
                  </a:extLst>
                </a:gridCol>
                <a:gridCol w="3646641">
                  <a:extLst>
                    <a:ext uri="{9D8B030D-6E8A-4147-A177-3AD203B41FA5}">
                      <a16:colId xmlns:a16="http://schemas.microsoft.com/office/drawing/2014/main" val="1029071963"/>
                    </a:ext>
                  </a:extLst>
                </a:gridCol>
              </a:tblGrid>
              <a:tr h="2843378">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566474126"/>
                  </a:ext>
                </a:extLst>
              </a:tr>
              <a:tr h="1380278">
                <a:tc>
                  <a:txBody>
                    <a:bodyPr/>
                    <a:lstStyle/>
                    <a:p>
                      <a:r>
                        <a:rPr lang="en-US" sz="2000" dirty="0"/>
                        <a:t>Librarians are dealing mostly with daily routines but are</a:t>
                      </a:r>
                    </a:p>
                    <a:p>
                      <a:r>
                        <a:rPr lang="en-US" sz="2000" dirty="0"/>
                        <a:t>expected to do more</a:t>
                      </a:r>
                    </a:p>
                  </a:txBody>
                  <a:tcPr>
                    <a:noFill/>
                  </a:tcPr>
                </a:tc>
                <a:tc>
                  <a:txBody>
                    <a:bodyPr/>
                    <a:lstStyle/>
                    <a:p>
                      <a:r>
                        <a:rPr lang="en-US" sz="2000" dirty="0"/>
                        <a:t>Alma is growing with additional features every month</a:t>
                      </a:r>
                    </a:p>
                  </a:txBody>
                  <a:tcPr>
                    <a:noFill/>
                  </a:tcPr>
                </a:tc>
                <a:tc>
                  <a:txBody>
                    <a:bodyPr/>
                    <a:lstStyle/>
                    <a:p>
                      <a:r>
                        <a:rPr lang="en-US" sz="2000" dirty="0"/>
                        <a:t>The Alma community big data is a true asset that can assist librarians</a:t>
                      </a:r>
                    </a:p>
                  </a:txBody>
                  <a:tcPr>
                    <a:noFill/>
                  </a:tcPr>
                </a:tc>
                <a:extLst>
                  <a:ext uri="{0D108BD9-81ED-4DB2-BD59-A6C34878D82A}">
                    <a16:rowId xmlns:a16="http://schemas.microsoft.com/office/drawing/2014/main" val="188309029"/>
                  </a:ext>
                </a:extLst>
              </a:tr>
            </a:tbl>
          </a:graphicData>
        </a:graphic>
      </p:graphicFrame>
      <p:pic>
        <p:nvPicPr>
          <p:cNvPr id="6" name="Picture 5">
            <a:extLst>
              <a:ext uri="{FF2B5EF4-FFF2-40B4-BE49-F238E27FC236}">
                <a16:creationId xmlns:a16="http://schemas.microsoft.com/office/drawing/2014/main" id="{EF91EF2E-661E-0461-5B84-37CD2F913FD5}"/>
              </a:ext>
            </a:extLst>
          </p:cNvPr>
          <p:cNvPicPr>
            <a:picLocks noChangeAspect="1"/>
          </p:cNvPicPr>
          <p:nvPr/>
        </p:nvPicPr>
        <p:blipFill>
          <a:blip r:embed="rId2"/>
          <a:stretch>
            <a:fillRect/>
          </a:stretch>
        </p:blipFill>
        <p:spPr>
          <a:xfrm>
            <a:off x="1281111" y="1774371"/>
            <a:ext cx="2394388" cy="2286000"/>
          </a:xfrm>
          <a:prstGeom prst="rect">
            <a:avLst/>
          </a:prstGeom>
        </p:spPr>
      </p:pic>
      <p:pic>
        <p:nvPicPr>
          <p:cNvPr id="8" name="Picture 7">
            <a:extLst>
              <a:ext uri="{FF2B5EF4-FFF2-40B4-BE49-F238E27FC236}">
                <a16:creationId xmlns:a16="http://schemas.microsoft.com/office/drawing/2014/main" id="{7EE49ADF-8C40-4AF6-2BDF-56086DA213A7}"/>
              </a:ext>
            </a:extLst>
          </p:cNvPr>
          <p:cNvPicPr>
            <a:picLocks noChangeAspect="1"/>
          </p:cNvPicPr>
          <p:nvPr/>
        </p:nvPicPr>
        <p:blipFill>
          <a:blip r:embed="rId3"/>
          <a:stretch>
            <a:fillRect/>
          </a:stretch>
        </p:blipFill>
        <p:spPr>
          <a:xfrm>
            <a:off x="4863223" y="1774371"/>
            <a:ext cx="2426533" cy="2286000"/>
          </a:xfrm>
          <a:prstGeom prst="rect">
            <a:avLst/>
          </a:prstGeom>
        </p:spPr>
      </p:pic>
      <p:pic>
        <p:nvPicPr>
          <p:cNvPr id="13" name="Picture 12">
            <a:extLst>
              <a:ext uri="{FF2B5EF4-FFF2-40B4-BE49-F238E27FC236}">
                <a16:creationId xmlns:a16="http://schemas.microsoft.com/office/drawing/2014/main" id="{5489FFC9-FD7B-D437-A5F1-A78912B1EE4B}"/>
              </a:ext>
            </a:extLst>
          </p:cNvPr>
          <p:cNvPicPr>
            <a:picLocks noChangeAspect="1"/>
          </p:cNvPicPr>
          <p:nvPr/>
        </p:nvPicPr>
        <p:blipFill>
          <a:blip r:embed="rId4"/>
          <a:stretch>
            <a:fillRect/>
          </a:stretch>
        </p:blipFill>
        <p:spPr>
          <a:xfrm>
            <a:off x="8520278" y="1774371"/>
            <a:ext cx="2444872" cy="2286000"/>
          </a:xfrm>
          <a:prstGeom prst="rect">
            <a:avLst/>
          </a:prstGeom>
        </p:spPr>
      </p:pic>
    </p:spTree>
    <p:extLst>
      <p:ext uri="{BB962C8B-B14F-4D97-AF65-F5344CB8AC3E}">
        <p14:creationId xmlns:p14="http://schemas.microsoft.com/office/powerpoint/2010/main" val="3791246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64791"/>
          </a:xfrm>
        </p:spPr>
        <p:txBody>
          <a:bodyPr/>
          <a:lstStyle/>
          <a:p>
            <a:r>
              <a:rPr lang="en-US" sz="2000" dirty="0"/>
              <a:t>The list of DARA Recommendations can be sorted by a variety of fields, in both ascending and descending order.</a:t>
            </a:r>
          </a:p>
        </p:txBody>
      </p:sp>
      <p:pic>
        <p:nvPicPr>
          <p:cNvPr id="3" name="Picture 2">
            <a:extLst>
              <a:ext uri="{FF2B5EF4-FFF2-40B4-BE49-F238E27FC236}">
                <a16:creationId xmlns:a16="http://schemas.microsoft.com/office/drawing/2014/main" id="{67275478-5185-4274-4419-CD4E5B4042F0}"/>
              </a:ext>
            </a:extLst>
          </p:cNvPr>
          <p:cNvPicPr>
            <a:picLocks noChangeAspect="1"/>
          </p:cNvPicPr>
          <p:nvPr/>
        </p:nvPicPr>
        <p:blipFill>
          <a:blip r:embed="rId2"/>
          <a:stretch>
            <a:fillRect/>
          </a:stretch>
        </p:blipFill>
        <p:spPr>
          <a:xfrm>
            <a:off x="559146" y="1889339"/>
            <a:ext cx="11138855" cy="4228432"/>
          </a:xfrm>
          <a:prstGeom prst="rect">
            <a:avLst/>
          </a:prstGeom>
          <a:ln>
            <a:solidFill>
              <a:schemeClr val="tx1"/>
            </a:solidFill>
          </a:ln>
        </p:spPr>
      </p:pic>
      <p:sp>
        <p:nvSpPr>
          <p:cNvPr id="5" name="Rectangle 4">
            <a:extLst>
              <a:ext uri="{FF2B5EF4-FFF2-40B4-BE49-F238E27FC236}">
                <a16:creationId xmlns:a16="http://schemas.microsoft.com/office/drawing/2014/main" id="{5BDC558D-BE80-E242-0CC0-36D1E61F43B2}"/>
              </a:ext>
            </a:extLst>
          </p:cNvPr>
          <p:cNvSpPr/>
          <p:nvPr/>
        </p:nvSpPr>
        <p:spPr>
          <a:xfrm>
            <a:off x="1382486" y="2471057"/>
            <a:ext cx="2133600" cy="28520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22790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For each DARA Recommendation a variety of activities can be performed.  </a:t>
            </a:r>
          </a:p>
          <a:p>
            <a:r>
              <a:rPr lang="en-US" sz="2200" dirty="0"/>
              <a:t>Some are relevant only for Active DARA Recommendations (such as "Remove" and "Assign")</a:t>
            </a:r>
          </a:p>
          <a:p>
            <a:r>
              <a:rPr lang="en-US" sz="2200" dirty="0"/>
              <a:t>Some are relevant only for Non-Active DARA Recommendations (such as "Restore").</a:t>
            </a:r>
          </a:p>
          <a:p>
            <a:r>
              <a:rPr lang="en-US" sz="2200" dirty="0"/>
              <a:t>Some are relevant for both Active and Non-Active DARA Recommendations (such as "Edit Attachments").</a:t>
            </a:r>
          </a:p>
          <a:p>
            <a:endParaRPr lang="en-US" sz="2200" dirty="0"/>
          </a:p>
          <a:p>
            <a:endParaRPr lang="en-US" sz="2200" dirty="0"/>
          </a:p>
        </p:txBody>
      </p:sp>
    </p:spTree>
    <p:extLst>
      <p:ext uri="{BB962C8B-B14F-4D97-AF65-F5344CB8AC3E}">
        <p14:creationId xmlns:p14="http://schemas.microsoft.com/office/powerpoint/2010/main" val="24445401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000" dirty="0"/>
              <a:t>Select the "Action Items" (three dots next to a recommendation) to:</a:t>
            </a:r>
          </a:p>
          <a:p>
            <a:pPr lvl="1"/>
            <a:r>
              <a:rPr lang="en-US" sz="2000" dirty="0"/>
              <a:t>Assign to – Assign the recommendation to a specific staff user. Relevant only for Active DARA Recommendations.</a:t>
            </a:r>
          </a:p>
          <a:p>
            <a:pPr lvl="1"/>
            <a:r>
              <a:rPr lang="en-US" sz="2000" dirty="0"/>
              <a:t>Remove  – Remove the recommendation if you are not interested in implementing it. It will no longer appear for any staff user in the institution. It is possible to enter a reason to help DARA learn which recommendations are helpful to you. Relevant only for Active DARA Recommendations.</a:t>
            </a:r>
          </a:p>
          <a:p>
            <a:pPr lvl="1"/>
            <a:r>
              <a:rPr lang="en-US" sz="2000" dirty="0"/>
              <a:t>Edit Notes – Add, edit and view notes for the recommendation. Notes can be used to coordinate collaboration on a recommendation between staff members. Relevant for Active and Non-Active DARA Recommendations.</a:t>
            </a:r>
          </a:p>
          <a:p>
            <a:pPr lvl="1"/>
            <a:r>
              <a:rPr lang="en-US" sz="2000" dirty="0"/>
              <a:t>Edit Attachments – Add and view attachments for the recommendation. Relevant for Active and Non-Active DARA Recommendations.</a:t>
            </a:r>
          </a:p>
          <a:p>
            <a:pPr lvl="1"/>
            <a:r>
              <a:rPr lang="en-US" sz="2000" dirty="0"/>
              <a:t>Restore – Make a non-Active DARA Recommendation be Active.  Relevant only for Non-Active DARA Recommendations.</a:t>
            </a:r>
          </a:p>
        </p:txBody>
      </p:sp>
    </p:spTree>
    <p:extLst>
      <p:ext uri="{BB962C8B-B14F-4D97-AF65-F5344CB8AC3E}">
        <p14:creationId xmlns:p14="http://schemas.microsoft.com/office/powerpoint/2010/main" val="32635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CBAFE7-FB6F-9722-D05A-7E7D9B5CF8D8}"/>
              </a:ext>
            </a:extLst>
          </p:cNvPr>
          <p:cNvPicPr>
            <a:picLocks noChangeAspect="1"/>
          </p:cNvPicPr>
          <p:nvPr/>
        </p:nvPicPr>
        <p:blipFill>
          <a:blip r:embed="rId2"/>
          <a:stretch>
            <a:fillRect/>
          </a:stretch>
        </p:blipFill>
        <p:spPr>
          <a:xfrm>
            <a:off x="0" y="2594991"/>
            <a:ext cx="12192000" cy="166801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19219"/>
          </a:xfrm>
        </p:spPr>
        <p:txBody>
          <a:bodyPr/>
          <a:lstStyle/>
          <a:p>
            <a:r>
              <a:rPr lang="en-US" sz="2400" dirty="0"/>
              <a:t>Active DARA Recommendations (Assign To, Remove, Edit Notes, Edit Attachment)</a:t>
            </a:r>
            <a:endParaRPr lang="en-US" sz="2000" dirty="0"/>
          </a:p>
        </p:txBody>
      </p:sp>
      <p:sp>
        <p:nvSpPr>
          <p:cNvPr id="6" name="Rectangle 5">
            <a:extLst>
              <a:ext uri="{FF2B5EF4-FFF2-40B4-BE49-F238E27FC236}">
                <a16:creationId xmlns:a16="http://schemas.microsoft.com/office/drawing/2014/main" id="{8D39AC1C-4AB6-1225-4897-61A132D8F3B8}"/>
              </a:ext>
            </a:extLst>
          </p:cNvPr>
          <p:cNvSpPr/>
          <p:nvPr/>
        </p:nvSpPr>
        <p:spPr>
          <a:xfrm>
            <a:off x="10874830" y="2928257"/>
            <a:ext cx="1219200" cy="11756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73EC63FB-2BA2-A211-23EB-C8446FB9F9E7}"/>
              </a:ext>
            </a:extLst>
          </p:cNvPr>
          <p:cNvSpPr/>
          <p:nvPr/>
        </p:nvSpPr>
        <p:spPr>
          <a:xfrm>
            <a:off x="11787292" y="2594991"/>
            <a:ext cx="306737" cy="30060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992941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C0DA44-0436-E46D-115F-165DD29164B2}"/>
              </a:ext>
            </a:extLst>
          </p:cNvPr>
          <p:cNvPicPr>
            <a:picLocks noChangeAspect="1"/>
          </p:cNvPicPr>
          <p:nvPr/>
        </p:nvPicPr>
        <p:blipFill>
          <a:blip r:embed="rId2"/>
          <a:stretch>
            <a:fillRect/>
          </a:stretch>
        </p:blipFill>
        <p:spPr>
          <a:xfrm>
            <a:off x="0" y="2568032"/>
            <a:ext cx="12192000" cy="172193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19219"/>
          </a:xfrm>
        </p:spPr>
        <p:txBody>
          <a:bodyPr/>
          <a:lstStyle/>
          <a:p>
            <a:r>
              <a:rPr lang="en-US" sz="2400" dirty="0"/>
              <a:t>Non-Active DARA Recommendation (Restore, Edit Notes, Edit Attachment)</a:t>
            </a:r>
            <a:endParaRPr lang="en-US" sz="2000" dirty="0"/>
          </a:p>
        </p:txBody>
      </p:sp>
      <p:sp>
        <p:nvSpPr>
          <p:cNvPr id="6" name="Rectangle 5">
            <a:extLst>
              <a:ext uri="{FF2B5EF4-FFF2-40B4-BE49-F238E27FC236}">
                <a16:creationId xmlns:a16="http://schemas.microsoft.com/office/drawing/2014/main" id="{8D39AC1C-4AB6-1225-4897-61A132D8F3B8}"/>
              </a:ext>
            </a:extLst>
          </p:cNvPr>
          <p:cNvSpPr/>
          <p:nvPr/>
        </p:nvSpPr>
        <p:spPr>
          <a:xfrm>
            <a:off x="10874830" y="2928257"/>
            <a:ext cx="1219200" cy="117565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73EC63FB-2BA2-A211-23EB-C8446FB9F9E7}"/>
              </a:ext>
            </a:extLst>
          </p:cNvPr>
          <p:cNvSpPr/>
          <p:nvPr/>
        </p:nvSpPr>
        <p:spPr>
          <a:xfrm>
            <a:off x="11787292" y="2594991"/>
            <a:ext cx="306737" cy="30060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18108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It is also possible to restore a non-active DARA Recommendation. </a:t>
            </a:r>
          </a:p>
          <a:p>
            <a:r>
              <a:rPr lang="en-US" sz="2200" dirty="0"/>
              <a:t>When a DARA Recommendation is implemented, expired (not handled for 12 months), or dismissed, it changes to Not Active status. A staff user can restore the status of the DARA Recommendation to Active.</a:t>
            </a:r>
          </a:p>
          <a:p>
            <a:endParaRPr lang="en-US" sz="2200" dirty="0"/>
          </a:p>
          <a:p>
            <a:r>
              <a:rPr lang="en-US" sz="2200" dirty="0"/>
              <a:t>To restore a Not Active recommendation to Active:</a:t>
            </a:r>
          </a:p>
          <a:p>
            <a:pPr marL="637200" lvl="1" indent="-457200">
              <a:buFont typeface="+mj-lt"/>
              <a:buAutoNum type="arabicPeriod"/>
            </a:pPr>
            <a:r>
              <a:rPr lang="en-US" sz="2200" dirty="0"/>
              <a:t>Filter the DARA Recommendations by Not Active status.</a:t>
            </a:r>
          </a:p>
          <a:p>
            <a:pPr marL="637200" lvl="1" indent="-457200">
              <a:buFont typeface="+mj-lt"/>
              <a:buAutoNum type="arabicPeriod"/>
            </a:pPr>
            <a:r>
              <a:rPr lang="en-US" sz="2200" dirty="0"/>
              <a:t>Select Restore for the DARA Recommendation.</a:t>
            </a:r>
          </a:p>
          <a:p>
            <a:pPr marL="637200" lvl="1" indent="-457200">
              <a:buFont typeface="+mj-lt"/>
              <a:buAutoNum type="arabicPeriod"/>
            </a:pPr>
            <a:r>
              <a:rPr lang="en-US" sz="2200" dirty="0"/>
              <a:t>The recommendation's status is now Active.</a:t>
            </a:r>
          </a:p>
        </p:txBody>
      </p:sp>
    </p:spTree>
    <p:extLst>
      <p:ext uri="{BB962C8B-B14F-4D97-AF65-F5344CB8AC3E}">
        <p14:creationId xmlns:p14="http://schemas.microsoft.com/office/powerpoint/2010/main" val="3169409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A5BF16-C583-E07A-3665-F2821D89D578}"/>
              </a:ext>
            </a:extLst>
          </p:cNvPr>
          <p:cNvPicPr>
            <a:picLocks noChangeAspect="1"/>
          </p:cNvPicPr>
          <p:nvPr/>
        </p:nvPicPr>
        <p:blipFill>
          <a:blip r:embed="rId2"/>
          <a:stretch>
            <a:fillRect/>
          </a:stretch>
        </p:blipFill>
        <p:spPr>
          <a:xfrm>
            <a:off x="0" y="2606790"/>
            <a:ext cx="12192000" cy="303779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296162"/>
          </a:xfrm>
        </p:spPr>
        <p:txBody>
          <a:bodyPr/>
          <a:lstStyle/>
          <a:p>
            <a:r>
              <a:rPr lang="en-US" sz="2200" dirty="0"/>
              <a:t>The DARA Recommendation "Users SYNCHRONIZE using profile Student Information System was not running in institution : Alma University" is not active.</a:t>
            </a:r>
          </a:p>
          <a:p>
            <a:r>
              <a:rPr lang="en-US" sz="2200" dirty="0"/>
              <a:t>We will restore it. </a:t>
            </a:r>
          </a:p>
        </p:txBody>
      </p:sp>
      <p:sp>
        <p:nvSpPr>
          <p:cNvPr id="4" name="Rectangle 3">
            <a:extLst>
              <a:ext uri="{FF2B5EF4-FFF2-40B4-BE49-F238E27FC236}">
                <a16:creationId xmlns:a16="http://schemas.microsoft.com/office/drawing/2014/main" id="{8B37229E-9FA7-D40A-BB05-DF613964CA8D}"/>
              </a:ext>
            </a:extLst>
          </p:cNvPr>
          <p:cNvSpPr/>
          <p:nvPr/>
        </p:nvSpPr>
        <p:spPr>
          <a:xfrm>
            <a:off x="2656114" y="3624943"/>
            <a:ext cx="1197429" cy="3048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D9C8B420-7FA2-CB19-1BE3-EB9BEF917C3B}"/>
              </a:ext>
            </a:extLst>
          </p:cNvPr>
          <p:cNvSpPr/>
          <p:nvPr/>
        </p:nvSpPr>
        <p:spPr>
          <a:xfrm>
            <a:off x="11070771" y="4050910"/>
            <a:ext cx="608521" cy="3048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Content Placeholder 10">
            <a:extLst>
              <a:ext uri="{FF2B5EF4-FFF2-40B4-BE49-F238E27FC236}">
                <a16:creationId xmlns:a16="http://schemas.microsoft.com/office/drawing/2014/main" id="{1CCF64CE-C2CE-30C9-7E0C-3D31B14F7599}"/>
              </a:ext>
            </a:extLst>
          </p:cNvPr>
          <p:cNvSpPr txBox="1">
            <a:spLocks/>
          </p:cNvSpPr>
          <p:nvPr/>
        </p:nvSpPr>
        <p:spPr>
          <a:xfrm>
            <a:off x="8573745" y="5020589"/>
            <a:ext cx="2105140" cy="380001"/>
          </a:xfrm>
          <a:prstGeom prst="rect">
            <a:avLst/>
          </a:prstGeom>
          <a:solidFill>
            <a:srgbClr val="FFFF00"/>
          </a:solidFill>
          <a:ln>
            <a:solidFill>
              <a:srgbClr val="002060"/>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We will click "Restore"</a:t>
            </a:r>
          </a:p>
        </p:txBody>
      </p:sp>
      <p:cxnSp>
        <p:nvCxnSpPr>
          <p:cNvPr id="8" name="Straight Arrow Connector 7">
            <a:extLst>
              <a:ext uri="{FF2B5EF4-FFF2-40B4-BE49-F238E27FC236}">
                <a16:creationId xmlns:a16="http://schemas.microsoft.com/office/drawing/2014/main" id="{690AC886-2C45-A929-1C58-5AECA4D84BCD}"/>
              </a:ext>
            </a:extLst>
          </p:cNvPr>
          <p:cNvCxnSpPr>
            <a:cxnSpLocks/>
          </p:cNvCxnSpPr>
          <p:nvPr/>
        </p:nvCxnSpPr>
        <p:spPr>
          <a:xfrm flipV="1">
            <a:off x="10678885" y="4355710"/>
            <a:ext cx="391886" cy="66487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10">
            <a:extLst>
              <a:ext uri="{FF2B5EF4-FFF2-40B4-BE49-F238E27FC236}">
                <a16:creationId xmlns:a16="http://schemas.microsoft.com/office/drawing/2014/main" id="{B8A525D8-7A03-A94D-3094-518EBD42FB53}"/>
              </a:ext>
            </a:extLst>
          </p:cNvPr>
          <p:cNvSpPr txBox="1">
            <a:spLocks/>
          </p:cNvSpPr>
          <p:nvPr/>
        </p:nvSpPr>
        <p:spPr>
          <a:xfrm>
            <a:off x="3762260" y="5806467"/>
            <a:ext cx="2333740" cy="757786"/>
          </a:xfrm>
          <a:prstGeom prst="rect">
            <a:avLst/>
          </a:prstGeom>
          <a:solidFill>
            <a:srgbClr val="FFFF00"/>
          </a:solidFill>
          <a:ln>
            <a:solidFill>
              <a:srgbClr val="002060"/>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Note that this is an old DARA Recommendation Created on: 05/07/2021</a:t>
            </a:r>
          </a:p>
        </p:txBody>
      </p:sp>
      <p:cxnSp>
        <p:nvCxnSpPr>
          <p:cNvPr id="14" name="Straight Arrow Connector 13">
            <a:extLst>
              <a:ext uri="{FF2B5EF4-FFF2-40B4-BE49-F238E27FC236}">
                <a16:creationId xmlns:a16="http://schemas.microsoft.com/office/drawing/2014/main" id="{87D6140D-53B8-25D9-B43A-5D06DC5F0BE7}"/>
              </a:ext>
            </a:extLst>
          </p:cNvPr>
          <p:cNvCxnSpPr>
            <a:cxnSpLocks/>
          </p:cNvCxnSpPr>
          <p:nvPr/>
        </p:nvCxnSpPr>
        <p:spPr>
          <a:xfrm flipV="1">
            <a:off x="5312227" y="4453681"/>
            <a:ext cx="783772" cy="13527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366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F0BE2-975F-BB7A-1C06-9C30B6BFB99A}"/>
              </a:ext>
            </a:extLst>
          </p:cNvPr>
          <p:cNvPicPr>
            <a:picLocks noChangeAspect="1"/>
          </p:cNvPicPr>
          <p:nvPr/>
        </p:nvPicPr>
        <p:blipFill>
          <a:blip r:embed="rId2"/>
          <a:stretch>
            <a:fillRect/>
          </a:stretch>
        </p:blipFill>
        <p:spPr>
          <a:xfrm>
            <a:off x="0" y="2145274"/>
            <a:ext cx="12192000" cy="256745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296162"/>
          </a:xfrm>
        </p:spPr>
        <p:txBody>
          <a:bodyPr/>
          <a:lstStyle/>
          <a:p>
            <a:r>
              <a:rPr lang="en-US" sz="2200" dirty="0"/>
              <a:t>The DARA Recommendation is restored</a:t>
            </a:r>
          </a:p>
        </p:txBody>
      </p:sp>
      <p:sp>
        <p:nvSpPr>
          <p:cNvPr id="5" name="Rectangle 4">
            <a:extLst>
              <a:ext uri="{FF2B5EF4-FFF2-40B4-BE49-F238E27FC236}">
                <a16:creationId xmlns:a16="http://schemas.microsoft.com/office/drawing/2014/main" id="{D9C8B420-7FA2-CB19-1BE3-EB9BEF917C3B}"/>
              </a:ext>
            </a:extLst>
          </p:cNvPr>
          <p:cNvSpPr/>
          <p:nvPr/>
        </p:nvSpPr>
        <p:spPr>
          <a:xfrm>
            <a:off x="10374624" y="2349889"/>
            <a:ext cx="1817375" cy="38548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283816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3E0350-879C-6BE4-11C2-4BB3D3D1A357}"/>
              </a:ext>
            </a:extLst>
          </p:cNvPr>
          <p:cNvPicPr>
            <a:picLocks noChangeAspect="1"/>
          </p:cNvPicPr>
          <p:nvPr/>
        </p:nvPicPr>
        <p:blipFill>
          <a:blip r:embed="rId2"/>
          <a:stretch>
            <a:fillRect/>
          </a:stretch>
        </p:blipFill>
        <p:spPr>
          <a:xfrm>
            <a:off x="0" y="1911120"/>
            <a:ext cx="12192000" cy="303575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296162"/>
          </a:xfrm>
        </p:spPr>
        <p:txBody>
          <a:bodyPr/>
          <a:lstStyle/>
          <a:p>
            <a:r>
              <a:rPr lang="en-US" sz="2200" dirty="0"/>
              <a:t>Now we see the restored DARA Recommendation under filter "Active".</a:t>
            </a:r>
          </a:p>
        </p:txBody>
      </p:sp>
      <p:sp>
        <p:nvSpPr>
          <p:cNvPr id="5" name="Rectangle 4">
            <a:extLst>
              <a:ext uri="{FF2B5EF4-FFF2-40B4-BE49-F238E27FC236}">
                <a16:creationId xmlns:a16="http://schemas.microsoft.com/office/drawing/2014/main" id="{D9C8B420-7FA2-CB19-1BE3-EB9BEF917C3B}"/>
              </a:ext>
            </a:extLst>
          </p:cNvPr>
          <p:cNvSpPr/>
          <p:nvPr/>
        </p:nvSpPr>
        <p:spPr>
          <a:xfrm>
            <a:off x="2569567" y="2905105"/>
            <a:ext cx="946519" cy="3021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Content Placeholder 10">
            <a:extLst>
              <a:ext uri="{FF2B5EF4-FFF2-40B4-BE49-F238E27FC236}">
                <a16:creationId xmlns:a16="http://schemas.microsoft.com/office/drawing/2014/main" id="{D86E3D33-A968-7849-7B16-9564CE99F4B6}"/>
              </a:ext>
            </a:extLst>
          </p:cNvPr>
          <p:cNvSpPr txBox="1">
            <a:spLocks/>
          </p:cNvSpPr>
          <p:nvPr/>
        </p:nvSpPr>
        <p:spPr>
          <a:xfrm>
            <a:off x="3598974" y="5225942"/>
            <a:ext cx="2333740" cy="757786"/>
          </a:xfrm>
          <a:prstGeom prst="rect">
            <a:avLst/>
          </a:prstGeom>
          <a:solidFill>
            <a:srgbClr val="FFFF00"/>
          </a:solidFill>
          <a:ln>
            <a:solidFill>
              <a:srgbClr val="002060"/>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t>Created on: 05/07/2021</a:t>
            </a:r>
          </a:p>
          <a:p>
            <a:pPr marL="0" indent="0">
              <a:buFont typeface="Arial" panose="020B0604020202020204" pitchFamily="34" charset="0"/>
              <a:buNone/>
            </a:pPr>
            <a:r>
              <a:rPr lang="en-US" sz="1400" dirty="0"/>
              <a:t>Updated on: 26/06/2024</a:t>
            </a:r>
          </a:p>
        </p:txBody>
      </p:sp>
      <p:cxnSp>
        <p:nvCxnSpPr>
          <p:cNvPr id="13" name="Straight Arrow Connector 12">
            <a:extLst>
              <a:ext uri="{FF2B5EF4-FFF2-40B4-BE49-F238E27FC236}">
                <a16:creationId xmlns:a16="http://schemas.microsoft.com/office/drawing/2014/main" id="{9ED3083F-A06D-FA8E-AAEF-04C413664A33}"/>
              </a:ext>
            </a:extLst>
          </p:cNvPr>
          <p:cNvCxnSpPr>
            <a:stCxn id="8" idx="0"/>
          </p:cNvCxnSpPr>
          <p:nvPr/>
        </p:nvCxnSpPr>
        <p:spPr>
          <a:xfrm flipV="1">
            <a:off x="4765844" y="3886200"/>
            <a:ext cx="1310646" cy="13397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209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BAED39-CE06-FD34-D05A-5D51E7B5AF2B}"/>
              </a:ext>
            </a:extLst>
          </p:cNvPr>
          <p:cNvPicPr>
            <a:picLocks noChangeAspect="1"/>
          </p:cNvPicPr>
          <p:nvPr/>
        </p:nvPicPr>
        <p:blipFill>
          <a:blip r:embed="rId2"/>
          <a:stretch>
            <a:fillRect/>
          </a:stretch>
        </p:blipFill>
        <p:spPr>
          <a:xfrm>
            <a:off x="729343" y="2603445"/>
            <a:ext cx="10428514" cy="351498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296162"/>
          </a:xfrm>
        </p:spPr>
        <p:txBody>
          <a:bodyPr/>
          <a:lstStyle/>
          <a:p>
            <a:r>
              <a:rPr lang="en-US" sz="2200" dirty="0"/>
              <a:t>Here we have filtered by "Category: Jobs" and "Status: Active".  We will remove the Active DARA Recommendation "Users SYNCHRONIZE using profile Student Information System was not running in institution : The Asia-Pacific Alma University"</a:t>
            </a:r>
          </a:p>
        </p:txBody>
      </p:sp>
      <p:sp>
        <p:nvSpPr>
          <p:cNvPr id="5" name="Rectangle 4">
            <a:extLst>
              <a:ext uri="{FF2B5EF4-FFF2-40B4-BE49-F238E27FC236}">
                <a16:creationId xmlns:a16="http://schemas.microsoft.com/office/drawing/2014/main" id="{D9C8B420-7FA2-CB19-1BE3-EB9BEF917C3B}"/>
              </a:ext>
            </a:extLst>
          </p:cNvPr>
          <p:cNvSpPr/>
          <p:nvPr/>
        </p:nvSpPr>
        <p:spPr>
          <a:xfrm>
            <a:off x="3440424" y="3710648"/>
            <a:ext cx="946519" cy="3021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2F616799-6559-7D52-83C5-9730D8A93303}"/>
              </a:ext>
            </a:extLst>
          </p:cNvPr>
          <p:cNvSpPr/>
          <p:nvPr/>
        </p:nvSpPr>
        <p:spPr>
          <a:xfrm>
            <a:off x="1132114" y="4147457"/>
            <a:ext cx="391886" cy="3701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52BA1A53-9627-33A7-4932-4918E3FCEE5D}"/>
              </a:ext>
            </a:extLst>
          </p:cNvPr>
          <p:cNvSpPr/>
          <p:nvPr/>
        </p:nvSpPr>
        <p:spPr>
          <a:xfrm>
            <a:off x="8741229" y="3207282"/>
            <a:ext cx="1436914" cy="40677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EF820E3A-6FB5-2765-0724-582E6E6036E9}"/>
              </a:ext>
            </a:extLst>
          </p:cNvPr>
          <p:cNvSpPr/>
          <p:nvPr/>
        </p:nvSpPr>
        <p:spPr>
          <a:xfrm>
            <a:off x="2286538" y="3710647"/>
            <a:ext cx="946519" cy="30217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04654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43019"/>
          </a:xfrm>
        </p:spPr>
        <p:txBody>
          <a:bodyPr/>
          <a:lstStyle/>
          <a:p>
            <a:r>
              <a:rPr lang="en-US" sz="2400" dirty="0"/>
              <a:t>What can we do with the analyzed data?</a:t>
            </a:r>
          </a:p>
        </p:txBody>
      </p:sp>
      <p:sp>
        <p:nvSpPr>
          <p:cNvPr id="2" name="Content Placeholder 10">
            <a:extLst>
              <a:ext uri="{FF2B5EF4-FFF2-40B4-BE49-F238E27FC236}">
                <a16:creationId xmlns:a16="http://schemas.microsoft.com/office/drawing/2014/main" id="{69BF8E73-C5B1-E395-092A-266087E24103}"/>
              </a:ext>
            </a:extLst>
          </p:cNvPr>
          <p:cNvSpPr txBox="1">
            <a:spLocks/>
          </p:cNvSpPr>
          <p:nvPr/>
        </p:nvSpPr>
        <p:spPr>
          <a:xfrm>
            <a:off x="0" y="5176380"/>
            <a:ext cx="12192000" cy="643019"/>
          </a:xfrm>
          <a:prstGeom prst="rect">
            <a:avLst/>
          </a:prstGeom>
          <a:solidFill>
            <a:schemeClr val="bg2">
              <a:lumMod val="75000"/>
            </a:schemeClr>
          </a:solidFill>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solidFill>
                  <a:schemeClr val="bg1"/>
                </a:solidFill>
              </a:rPr>
              <a:t>Adaptive - Right time, right place, relevant to user profile and behavior</a:t>
            </a:r>
          </a:p>
        </p:txBody>
      </p:sp>
      <p:pic>
        <p:nvPicPr>
          <p:cNvPr id="7" name="Picture 6">
            <a:extLst>
              <a:ext uri="{FF2B5EF4-FFF2-40B4-BE49-F238E27FC236}">
                <a16:creationId xmlns:a16="http://schemas.microsoft.com/office/drawing/2014/main" id="{FAF1BE5B-A898-FBA0-B216-4C71ECD1FC5E}"/>
              </a:ext>
            </a:extLst>
          </p:cNvPr>
          <p:cNvPicPr>
            <a:picLocks noChangeAspect="1"/>
          </p:cNvPicPr>
          <p:nvPr/>
        </p:nvPicPr>
        <p:blipFill>
          <a:blip r:embed="rId2"/>
          <a:stretch>
            <a:fillRect/>
          </a:stretch>
        </p:blipFill>
        <p:spPr>
          <a:xfrm>
            <a:off x="904875" y="1938337"/>
            <a:ext cx="10382250" cy="2981325"/>
          </a:xfrm>
          <a:prstGeom prst="rect">
            <a:avLst/>
          </a:prstGeom>
        </p:spPr>
      </p:pic>
    </p:spTree>
    <p:extLst>
      <p:ext uri="{BB962C8B-B14F-4D97-AF65-F5344CB8AC3E}">
        <p14:creationId xmlns:p14="http://schemas.microsoft.com/office/powerpoint/2010/main" val="908048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0D1FA0-A3C8-C322-928A-94B9597FCF14}"/>
              </a:ext>
            </a:extLst>
          </p:cNvPr>
          <p:cNvPicPr>
            <a:picLocks noChangeAspect="1"/>
          </p:cNvPicPr>
          <p:nvPr/>
        </p:nvPicPr>
        <p:blipFill>
          <a:blip r:embed="rId2"/>
          <a:stretch>
            <a:fillRect/>
          </a:stretch>
        </p:blipFill>
        <p:spPr>
          <a:xfrm>
            <a:off x="2152870" y="2213382"/>
            <a:ext cx="7847239" cy="37628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296162"/>
          </a:xfrm>
        </p:spPr>
        <p:txBody>
          <a:bodyPr/>
          <a:lstStyle/>
          <a:p>
            <a:r>
              <a:rPr lang="en-US" sz="2200" dirty="0"/>
              <a:t>If desired, we could enter a reason and / or comment</a:t>
            </a:r>
          </a:p>
        </p:txBody>
      </p:sp>
      <p:sp>
        <p:nvSpPr>
          <p:cNvPr id="4" name="Rectangle 3">
            <a:extLst>
              <a:ext uri="{FF2B5EF4-FFF2-40B4-BE49-F238E27FC236}">
                <a16:creationId xmlns:a16="http://schemas.microsoft.com/office/drawing/2014/main" id="{019373F9-90E6-FC8F-1763-6E98874579A1}"/>
              </a:ext>
            </a:extLst>
          </p:cNvPr>
          <p:cNvSpPr/>
          <p:nvPr/>
        </p:nvSpPr>
        <p:spPr>
          <a:xfrm>
            <a:off x="9194566" y="5503491"/>
            <a:ext cx="805543" cy="44631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156085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Managing DARA Recommendations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296162"/>
          </a:xfrm>
        </p:spPr>
        <p:txBody>
          <a:bodyPr/>
          <a:lstStyle/>
          <a:p>
            <a:r>
              <a:rPr lang="en-US" sz="2200" dirty="0"/>
              <a:t>The DARA Recommendation has now become Inactive</a:t>
            </a:r>
          </a:p>
        </p:txBody>
      </p:sp>
      <p:pic>
        <p:nvPicPr>
          <p:cNvPr id="7" name="Picture 6">
            <a:extLst>
              <a:ext uri="{FF2B5EF4-FFF2-40B4-BE49-F238E27FC236}">
                <a16:creationId xmlns:a16="http://schemas.microsoft.com/office/drawing/2014/main" id="{0DB4618E-AC25-CC53-DD18-3011CBC5706C}"/>
              </a:ext>
            </a:extLst>
          </p:cNvPr>
          <p:cNvPicPr>
            <a:picLocks noChangeAspect="1"/>
          </p:cNvPicPr>
          <p:nvPr/>
        </p:nvPicPr>
        <p:blipFill>
          <a:blip r:embed="rId2"/>
          <a:stretch>
            <a:fillRect/>
          </a:stretch>
        </p:blipFill>
        <p:spPr>
          <a:xfrm>
            <a:off x="0" y="2069556"/>
            <a:ext cx="12192000" cy="3132543"/>
          </a:xfrm>
          <a:prstGeom prst="rect">
            <a:avLst/>
          </a:prstGeom>
          <a:ln>
            <a:solidFill>
              <a:schemeClr val="tx1"/>
            </a:solidFill>
          </a:ln>
        </p:spPr>
      </p:pic>
      <p:sp>
        <p:nvSpPr>
          <p:cNvPr id="8" name="Rectangle 7">
            <a:extLst>
              <a:ext uri="{FF2B5EF4-FFF2-40B4-BE49-F238E27FC236}">
                <a16:creationId xmlns:a16="http://schemas.microsoft.com/office/drawing/2014/main" id="{8AF07547-0D4E-88B2-467D-6F2FE74B968E}"/>
              </a:ext>
            </a:extLst>
          </p:cNvPr>
          <p:cNvSpPr/>
          <p:nvPr/>
        </p:nvSpPr>
        <p:spPr>
          <a:xfrm>
            <a:off x="3167743" y="2144486"/>
            <a:ext cx="1382486" cy="43542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18E26451-5F81-7016-6DD8-3D896F236F5F}"/>
              </a:ext>
            </a:extLst>
          </p:cNvPr>
          <p:cNvSpPr txBox="1"/>
          <p:nvPr/>
        </p:nvSpPr>
        <p:spPr>
          <a:xfrm>
            <a:off x="6672943" y="4931229"/>
            <a:ext cx="2253343" cy="914400"/>
          </a:xfrm>
          <a:prstGeom prst="rect">
            <a:avLst/>
          </a:prstGeom>
          <a:solidFill>
            <a:srgbClr val="FFFF00"/>
          </a:solidFill>
          <a:ln>
            <a:solidFill>
              <a:schemeClr val="tx1"/>
            </a:solidFill>
          </a:ln>
        </p:spPr>
        <p:txBody>
          <a:bodyPr wrap="square" rtlCol="0">
            <a:noAutofit/>
          </a:bodyPr>
          <a:lstStyle/>
          <a:p>
            <a:pPr algn="l"/>
            <a:r>
              <a:rPr lang="en-US" sz="1400" dirty="0"/>
              <a:t>This is the Reason and Note when entered when we removed the DARA Recommendation</a:t>
            </a:r>
          </a:p>
        </p:txBody>
      </p:sp>
      <p:cxnSp>
        <p:nvCxnSpPr>
          <p:cNvPr id="14" name="Straight Arrow Connector 13">
            <a:extLst>
              <a:ext uri="{FF2B5EF4-FFF2-40B4-BE49-F238E27FC236}">
                <a16:creationId xmlns:a16="http://schemas.microsoft.com/office/drawing/2014/main" id="{D286B9FE-0B89-5D69-C098-22E8659A9696}"/>
              </a:ext>
            </a:extLst>
          </p:cNvPr>
          <p:cNvCxnSpPr/>
          <p:nvPr/>
        </p:nvCxnSpPr>
        <p:spPr>
          <a:xfrm flipH="1" flipV="1">
            <a:off x="3831771" y="4234543"/>
            <a:ext cx="2841172" cy="6966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896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045029" y="1934977"/>
            <a:ext cx="10036628" cy="1567891"/>
          </a:xfrm>
        </p:spPr>
        <p:txBody>
          <a:bodyPr/>
          <a:lstStyle/>
          <a:p>
            <a:r>
              <a:rPr lang="en-US" dirty="0"/>
              <a:t>DARA Recommendations Based on Analytics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62</a:t>
            </a:fld>
            <a:endParaRPr lang="en-GB">
              <a:solidFill>
                <a:schemeClr val="bg1"/>
              </a:solidFill>
            </a:endParaRPr>
          </a:p>
        </p:txBody>
      </p:sp>
    </p:spTree>
    <p:extLst>
      <p:ext uri="{BB962C8B-B14F-4D97-AF65-F5344CB8AC3E}">
        <p14:creationId xmlns:p14="http://schemas.microsoft.com/office/powerpoint/2010/main" val="2749022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400" dirty="0"/>
              <a:t>The recommendations which use Alma Analytics reports take the reports from the DARA folder under the institutional folder of Alma Analytics.</a:t>
            </a:r>
          </a:p>
          <a:p>
            <a:pPr lvl="1"/>
            <a:r>
              <a:rPr lang="en-US" sz="2400" dirty="0"/>
              <a:t>The full path is "/shared/Institution Name/Reports/DARA"</a:t>
            </a:r>
          </a:p>
          <a:p>
            <a:r>
              <a:rPr lang="en-US" sz="2400" dirty="0"/>
              <a:t>A "clean" copy of all these reports are under the Alma folder</a:t>
            </a:r>
          </a:p>
          <a:p>
            <a:pPr lvl="1"/>
            <a:r>
              <a:rPr lang="en-US" sz="2400" dirty="0"/>
              <a:t>The full path is "/shared/Alma/DARA"</a:t>
            </a:r>
          </a:p>
          <a:p>
            <a:r>
              <a:rPr lang="en-US" sz="2400" dirty="0"/>
              <a:t>If the report is not present in the "/shared/Institution Name/Reports/DARA" folder, then it is copied by Alma from "/shared/Alma/DARA"</a:t>
            </a:r>
          </a:p>
          <a:p>
            <a:pPr lvl="1"/>
            <a:r>
              <a:rPr lang="en-US" sz="2400" dirty="0"/>
              <a:t>In this way the institution can customize the report in their own institutional folder.</a:t>
            </a:r>
          </a:p>
        </p:txBody>
      </p:sp>
    </p:spTree>
    <p:extLst>
      <p:ext uri="{BB962C8B-B14F-4D97-AF65-F5344CB8AC3E}">
        <p14:creationId xmlns:p14="http://schemas.microsoft.com/office/powerpoint/2010/main" val="23578484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The "More Info" link from a recommendation allows the user to directly view the report.  Depending on permissions the user can also edit the report.</a:t>
            </a:r>
          </a:p>
        </p:txBody>
      </p:sp>
      <p:pic>
        <p:nvPicPr>
          <p:cNvPr id="3" name="Picture 2">
            <a:extLst>
              <a:ext uri="{FF2B5EF4-FFF2-40B4-BE49-F238E27FC236}">
                <a16:creationId xmlns:a16="http://schemas.microsoft.com/office/drawing/2014/main" id="{E8C978AB-BEA5-8F0E-D1FD-3C5C6FF7F1BF}"/>
              </a:ext>
            </a:extLst>
          </p:cNvPr>
          <p:cNvPicPr>
            <a:picLocks noChangeAspect="1"/>
          </p:cNvPicPr>
          <p:nvPr/>
        </p:nvPicPr>
        <p:blipFill>
          <a:blip r:embed="rId2"/>
          <a:stretch>
            <a:fillRect/>
          </a:stretch>
        </p:blipFill>
        <p:spPr>
          <a:xfrm>
            <a:off x="0" y="2361422"/>
            <a:ext cx="12192000" cy="3136644"/>
          </a:xfrm>
          <a:prstGeom prst="rect">
            <a:avLst/>
          </a:prstGeom>
          <a:ln>
            <a:solidFill>
              <a:schemeClr val="tx1"/>
            </a:solidFill>
          </a:ln>
        </p:spPr>
      </p:pic>
      <p:sp>
        <p:nvSpPr>
          <p:cNvPr id="4" name="Rectangle 3">
            <a:extLst>
              <a:ext uri="{FF2B5EF4-FFF2-40B4-BE49-F238E27FC236}">
                <a16:creationId xmlns:a16="http://schemas.microsoft.com/office/drawing/2014/main" id="{BF7BD010-F0B7-BBCE-1789-E6D706B68383}"/>
              </a:ext>
            </a:extLst>
          </p:cNvPr>
          <p:cNvSpPr/>
          <p:nvPr/>
        </p:nvSpPr>
        <p:spPr>
          <a:xfrm>
            <a:off x="11049000" y="2307771"/>
            <a:ext cx="653143" cy="3918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4BCF160E-FFD7-1946-0101-159D88333E8A}"/>
              </a:ext>
            </a:extLst>
          </p:cNvPr>
          <p:cNvSpPr/>
          <p:nvPr/>
        </p:nvSpPr>
        <p:spPr>
          <a:xfrm>
            <a:off x="489857" y="2896801"/>
            <a:ext cx="1883229" cy="34714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863478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D3899A-6DAA-DFBA-D3FC-7E56490144ED}"/>
              </a:ext>
            </a:extLst>
          </p:cNvPr>
          <p:cNvPicPr>
            <a:picLocks noChangeAspect="1"/>
          </p:cNvPicPr>
          <p:nvPr/>
        </p:nvPicPr>
        <p:blipFill>
          <a:blip r:embed="rId2"/>
          <a:stretch>
            <a:fillRect/>
          </a:stretch>
        </p:blipFill>
        <p:spPr>
          <a:xfrm>
            <a:off x="1014412" y="1651227"/>
            <a:ext cx="10163175" cy="44481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Click "View" from the "More Info" window</a:t>
            </a:r>
          </a:p>
        </p:txBody>
      </p:sp>
      <p:sp>
        <p:nvSpPr>
          <p:cNvPr id="4" name="Rectangle 3">
            <a:extLst>
              <a:ext uri="{FF2B5EF4-FFF2-40B4-BE49-F238E27FC236}">
                <a16:creationId xmlns:a16="http://schemas.microsoft.com/office/drawing/2014/main" id="{BF7BD010-F0B7-BBCE-1789-E6D706B68383}"/>
              </a:ext>
            </a:extLst>
          </p:cNvPr>
          <p:cNvSpPr/>
          <p:nvPr/>
        </p:nvSpPr>
        <p:spPr>
          <a:xfrm>
            <a:off x="10232572" y="5530704"/>
            <a:ext cx="945015" cy="56869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1192200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The relevant Analytics report will open (and can be viewed and edited)</a:t>
            </a:r>
          </a:p>
        </p:txBody>
      </p:sp>
      <p:pic>
        <p:nvPicPr>
          <p:cNvPr id="3" name="Picture 2">
            <a:extLst>
              <a:ext uri="{FF2B5EF4-FFF2-40B4-BE49-F238E27FC236}">
                <a16:creationId xmlns:a16="http://schemas.microsoft.com/office/drawing/2014/main" id="{C5A53409-9F5D-3E4F-29AB-19D119F8565F}"/>
              </a:ext>
            </a:extLst>
          </p:cNvPr>
          <p:cNvPicPr>
            <a:picLocks noChangeAspect="1"/>
          </p:cNvPicPr>
          <p:nvPr/>
        </p:nvPicPr>
        <p:blipFill>
          <a:blip r:embed="rId2"/>
          <a:stretch>
            <a:fillRect/>
          </a:stretch>
        </p:blipFill>
        <p:spPr>
          <a:xfrm>
            <a:off x="0" y="1943058"/>
            <a:ext cx="12192000" cy="2971883"/>
          </a:xfrm>
          <a:prstGeom prst="rect">
            <a:avLst/>
          </a:prstGeom>
          <a:ln>
            <a:solidFill>
              <a:schemeClr val="tx1"/>
            </a:solidFill>
          </a:ln>
        </p:spPr>
      </p:pic>
    </p:spTree>
    <p:extLst>
      <p:ext uri="{BB962C8B-B14F-4D97-AF65-F5344CB8AC3E}">
        <p14:creationId xmlns:p14="http://schemas.microsoft.com/office/powerpoint/2010/main" val="1371504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DARA Analytics reports in the institution folder</a:t>
            </a:r>
          </a:p>
        </p:txBody>
      </p:sp>
      <p:pic>
        <p:nvPicPr>
          <p:cNvPr id="4" name="Picture 3">
            <a:extLst>
              <a:ext uri="{FF2B5EF4-FFF2-40B4-BE49-F238E27FC236}">
                <a16:creationId xmlns:a16="http://schemas.microsoft.com/office/drawing/2014/main" id="{9D8C850B-88F1-C3B5-52B6-4814AB68DADB}"/>
              </a:ext>
            </a:extLst>
          </p:cNvPr>
          <p:cNvPicPr>
            <a:picLocks noChangeAspect="1"/>
          </p:cNvPicPr>
          <p:nvPr/>
        </p:nvPicPr>
        <p:blipFill>
          <a:blip r:embed="rId2"/>
          <a:stretch>
            <a:fillRect/>
          </a:stretch>
        </p:blipFill>
        <p:spPr>
          <a:xfrm>
            <a:off x="1175658" y="2046514"/>
            <a:ext cx="10142083" cy="3958933"/>
          </a:xfrm>
          <a:prstGeom prst="rect">
            <a:avLst/>
          </a:prstGeom>
          <a:ln>
            <a:solidFill>
              <a:schemeClr val="tx1"/>
            </a:solidFill>
          </a:ln>
        </p:spPr>
      </p:pic>
      <p:sp>
        <p:nvSpPr>
          <p:cNvPr id="5" name="Rectangle 4">
            <a:extLst>
              <a:ext uri="{FF2B5EF4-FFF2-40B4-BE49-F238E27FC236}">
                <a16:creationId xmlns:a16="http://schemas.microsoft.com/office/drawing/2014/main" id="{48FB1426-258E-B7AB-0D32-0E2C5CB7DD0D}"/>
              </a:ext>
            </a:extLst>
          </p:cNvPr>
          <p:cNvSpPr/>
          <p:nvPr/>
        </p:nvSpPr>
        <p:spPr>
          <a:xfrm>
            <a:off x="4234543" y="2046514"/>
            <a:ext cx="4452257" cy="4527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8271516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In our specific case the items listed in the DARA Recommendation in category "Missing Items" are based on the analytics report "Missing Items".</a:t>
            </a:r>
          </a:p>
        </p:txBody>
      </p:sp>
      <p:pic>
        <p:nvPicPr>
          <p:cNvPr id="4" name="Picture 3">
            <a:extLst>
              <a:ext uri="{FF2B5EF4-FFF2-40B4-BE49-F238E27FC236}">
                <a16:creationId xmlns:a16="http://schemas.microsoft.com/office/drawing/2014/main" id="{9D8C850B-88F1-C3B5-52B6-4814AB68DADB}"/>
              </a:ext>
            </a:extLst>
          </p:cNvPr>
          <p:cNvPicPr>
            <a:picLocks noChangeAspect="1"/>
          </p:cNvPicPr>
          <p:nvPr/>
        </p:nvPicPr>
        <p:blipFill>
          <a:blip r:embed="rId2"/>
          <a:stretch>
            <a:fillRect/>
          </a:stretch>
        </p:blipFill>
        <p:spPr>
          <a:xfrm>
            <a:off x="1175658" y="2046514"/>
            <a:ext cx="10142083" cy="3958933"/>
          </a:xfrm>
          <a:prstGeom prst="rect">
            <a:avLst/>
          </a:prstGeom>
          <a:ln>
            <a:solidFill>
              <a:schemeClr val="tx1"/>
            </a:solidFill>
          </a:ln>
        </p:spPr>
      </p:pic>
      <p:sp>
        <p:nvSpPr>
          <p:cNvPr id="5" name="Rectangle 4">
            <a:extLst>
              <a:ext uri="{FF2B5EF4-FFF2-40B4-BE49-F238E27FC236}">
                <a16:creationId xmlns:a16="http://schemas.microsoft.com/office/drawing/2014/main" id="{48FB1426-258E-B7AB-0D32-0E2C5CB7DD0D}"/>
              </a:ext>
            </a:extLst>
          </p:cNvPr>
          <p:cNvSpPr/>
          <p:nvPr/>
        </p:nvSpPr>
        <p:spPr>
          <a:xfrm>
            <a:off x="4234543" y="2046514"/>
            <a:ext cx="4452257" cy="4527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890E62E5-A4D9-8DA2-48CA-F339EEDB1EEB}"/>
              </a:ext>
            </a:extLst>
          </p:cNvPr>
          <p:cNvSpPr/>
          <p:nvPr/>
        </p:nvSpPr>
        <p:spPr>
          <a:xfrm>
            <a:off x="2111828" y="4288971"/>
            <a:ext cx="1600201" cy="47897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4027157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B94D77-B7FF-69EF-B3C6-AEF6438D69A9}"/>
              </a:ext>
            </a:extLst>
          </p:cNvPr>
          <p:cNvPicPr>
            <a:picLocks noChangeAspect="1"/>
          </p:cNvPicPr>
          <p:nvPr/>
        </p:nvPicPr>
        <p:blipFill>
          <a:blip r:embed="rId2"/>
          <a:stretch>
            <a:fillRect/>
          </a:stretch>
        </p:blipFill>
        <p:spPr>
          <a:xfrm>
            <a:off x="1360714" y="1941662"/>
            <a:ext cx="9252857" cy="432753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These DARA Recommendations …</a:t>
            </a:r>
          </a:p>
        </p:txBody>
      </p:sp>
      <p:sp>
        <p:nvSpPr>
          <p:cNvPr id="7" name="Rectangle 6">
            <a:extLst>
              <a:ext uri="{FF2B5EF4-FFF2-40B4-BE49-F238E27FC236}">
                <a16:creationId xmlns:a16="http://schemas.microsoft.com/office/drawing/2014/main" id="{F1D50CA3-5E0B-75F5-1A5E-E80D9B4A8828}"/>
              </a:ext>
            </a:extLst>
          </p:cNvPr>
          <p:cNvSpPr/>
          <p:nvPr/>
        </p:nvSpPr>
        <p:spPr>
          <a:xfrm>
            <a:off x="2634343" y="2873829"/>
            <a:ext cx="1600200" cy="32657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07375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5" name="Content Placeholder 5">
            <a:extLst>
              <a:ext uri="{FF2B5EF4-FFF2-40B4-BE49-F238E27FC236}">
                <a16:creationId xmlns:a16="http://schemas.microsoft.com/office/drawing/2014/main" id="{3C5B1970-55DC-9B2D-ED4E-0D46C9D173B4}"/>
              </a:ext>
            </a:extLst>
          </p:cNvPr>
          <p:cNvSpPr txBox="1">
            <a:spLocks/>
          </p:cNvSpPr>
          <p:nvPr/>
        </p:nvSpPr>
        <p:spPr>
          <a:xfrm>
            <a:off x="446702" y="948551"/>
            <a:ext cx="11277213" cy="5136563"/>
          </a:xfrm>
          <a:prstGeom prst="rect">
            <a:avLst/>
          </a:prstGeom>
        </p:spPr>
        <p:txBody>
          <a:bodyPr>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DARA uses </a:t>
            </a:r>
          </a:p>
          <a:p>
            <a:pPr lvl="1"/>
            <a:r>
              <a:rPr lang="en-US" sz="2400" dirty="0"/>
              <a:t>AI (Artificial Intelligence) </a:t>
            </a:r>
          </a:p>
          <a:p>
            <a:pPr lvl="1"/>
            <a:r>
              <a:rPr lang="en-US" sz="2400" dirty="0"/>
              <a:t>ML (Machine Learning)</a:t>
            </a:r>
          </a:p>
          <a:p>
            <a:pPr lvl="1"/>
            <a:r>
              <a:rPr lang="en-US" sz="2400" dirty="0"/>
              <a:t>Alma Analytics</a:t>
            </a:r>
          </a:p>
          <a:p>
            <a:pPr marL="0" indent="0">
              <a:buFont typeface="Arial" panose="020B0604020202020204" pitchFamily="34" charset="0"/>
              <a:buNone/>
            </a:pPr>
            <a:endParaRPr lang="en-US" sz="2400" dirty="0"/>
          </a:p>
          <a:p>
            <a:r>
              <a:rPr lang="en-US" sz="2400" dirty="0"/>
              <a:t>DARA assists the library by </a:t>
            </a:r>
          </a:p>
          <a:p>
            <a:pPr lvl="1"/>
            <a:r>
              <a:rPr lang="en-US" sz="2400" dirty="0"/>
              <a:t>Recommending workflow efficiencies</a:t>
            </a:r>
          </a:p>
          <a:p>
            <a:pPr lvl="1"/>
            <a:r>
              <a:rPr lang="en-US" sz="2400" dirty="0"/>
              <a:t>Suggesting features</a:t>
            </a:r>
          </a:p>
          <a:p>
            <a:pPr lvl="1"/>
            <a:r>
              <a:rPr lang="en-US" sz="2400" dirty="0"/>
              <a:t>Validating configurations.</a:t>
            </a:r>
          </a:p>
        </p:txBody>
      </p:sp>
    </p:spTree>
    <p:extLst>
      <p:ext uri="{BB962C8B-B14F-4D97-AF65-F5344CB8AC3E}">
        <p14:creationId xmlns:p14="http://schemas.microsoft.com/office/powerpoint/2010/main" val="1147505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D5FF0-8776-6836-9565-3478E8D1B990}"/>
              </a:ext>
            </a:extLst>
          </p:cNvPr>
          <p:cNvPicPr>
            <a:picLocks noChangeAspect="1"/>
          </p:cNvPicPr>
          <p:nvPr/>
        </p:nvPicPr>
        <p:blipFill>
          <a:blip r:embed="rId2"/>
          <a:stretch>
            <a:fillRect/>
          </a:stretch>
        </p:blipFill>
        <p:spPr>
          <a:xfrm>
            <a:off x="1295400" y="1722766"/>
            <a:ext cx="9916886" cy="454144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915162"/>
          </a:xfrm>
        </p:spPr>
        <p:txBody>
          <a:bodyPr/>
          <a:lstStyle/>
          <a:p>
            <a:r>
              <a:rPr lang="en-US" sz="2200" dirty="0"/>
              <a:t>Are based on these criteria filters (which can be changed by the institution)</a:t>
            </a:r>
          </a:p>
        </p:txBody>
      </p:sp>
      <p:sp>
        <p:nvSpPr>
          <p:cNvPr id="2" name="Rectangle 1">
            <a:extLst>
              <a:ext uri="{FF2B5EF4-FFF2-40B4-BE49-F238E27FC236}">
                <a16:creationId xmlns:a16="http://schemas.microsoft.com/office/drawing/2014/main" id="{890E62E5-A4D9-8DA2-48CA-F339EEDB1EEB}"/>
              </a:ext>
            </a:extLst>
          </p:cNvPr>
          <p:cNvSpPr/>
          <p:nvPr/>
        </p:nvSpPr>
        <p:spPr>
          <a:xfrm>
            <a:off x="3733800" y="4985657"/>
            <a:ext cx="6923314" cy="136269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F1D50CA3-5E0B-75F5-1A5E-E80D9B4A8828}"/>
              </a:ext>
            </a:extLst>
          </p:cNvPr>
          <p:cNvSpPr/>
          <p:nvPr/>
        </p:nvSpPr>
        <p:spPr>
          <a:xfrm>
            <a:off x="1311728" y="1763487"/>
            <a:ext cx="1600200" cy="32657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DE4453A6-41D9-925B-C7D0-40895B201250}"/>
              </a:ext>
            </a:extLst>
          </p:cNvPr>
          <p:cNvSpPr/>
          <p:nvPr/>
        </p:nvSpPr>
        <p:spPr>
          <a:xfrm>
            <a:off x="1420584" y="2188035"/>
            <a:ext cx="691244" cy="31123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011D2343-72A9-DA80-FC9C-44E019DEBA20}"/>
              </a:ext>
            </a:extLst>
          </p:cNvPr>
          <p:cNvSpPr txBox="1"/>
          <p:nvPr/>
        </p:nvSpPr>
        <p:spPr>
          <a:xfrm>
            <a:off x="8283754" y="4158343"/>
            <a:ext cx="3503538" cy="653143"/>
          </a:xfrm>
          <a:prstGeom prst="rect">
            <a:avLst/>
          </a:prstGeom>
          <a:solidFill>
            <a:srgbClr val="FFFF00"/>
          </a:solidFill>
          <a:ln>
            <a:solidFill>
              <a:schemeClr val="tx1"/>
            </a:solidFill>
          </a:ln>
        </p:spPr>
        <p:txBody>
          <a:bodyPr wrap="square" rtlCol="0">
            <a:noAutofit/>
          </a:bodyPr>
          <a:lstStyle/>
          <a:p>
            <a:pPr algn="l"/>
            <a:r>
              <a:rPr lang="en-US" dirty="0"/>
              <a:t>For example, the date filter can be changed by the institution.</a:t>
            </a:r>
          </a:p>
        </p:txBody>
      </p:sp>
      <p:cxnSp>
        <p:nvCxnSpPr>
          <p:cNvPr id="14" name="Straight Arrow Connector 13">
            <a:extLst>
              <a:ext uri="{FF2B5EF4-FFF2-40B4-BE49-F238E27FC236}">
                <a16:creationId xmlns:a16="http://schemas.microsoft.com/office/drawing/2014/main" id="{0D96FCD9-B716-2ACC-09D7-19F526B3A03C}"/>
              </a:ext>
            </a:extLst>
          </p:cNvPr>
          <p:cNvCxnSpPr/>
          <p:nvPr/>
        </p:nvCxnSpPr>
        <p:spPr>
          <a:xfrm flipH="1">
            <a:off x="8969829" y="4811487"/>
            <a:ext cx="272142" cy="91516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352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3603934"/>
          </a:xfrm>
        </p:spPr>
        <p:txBody>
          <a:bodyPr/>
          <a:lstStyle/>
          <a:p>
            <a:r>
              <a:rPr lang="en-US" sz="2200" dirty="0"/>
              <a:t>Because the reports used by DARA are under the institution folder, the institution can change them to meet their specific needs.</a:t>
            </a:r>
          </a:p>
          <a:p>
            <a:r>
              <a:rPr lang="en-US" sz="2200" dirty="0"/>
              <a:t>For example, the recommendation category "Unavailable Portfolios" uses an Analytics report called "Unavailable Portfolios".</a:t>
            </a:r>
          </a:p>
          <a:p>
            <a:r>
              <a:rPr lang="en-US" sz="2200" dirty="0"/>
              <a:t>This report by default filters by Electronic Collection Creation Date is more than three month ago.  The institution may want to change this to 5 months ago.</a:t>
            </a:r>
          </a:p>
          <a:p>
            <a:r>
              <a:rPr lang="en-US" sz="2200" dirty="0"/>
              <a:t>This report does not filter by portfolio material type.  The institution may want to add a filter that portfolio material type equals book</a:t>
            </a:r>
          </a:p>
        </p:txBody>
      </p:sp>
    </p:spTree>
    <p:extLst>
      <p:ext uri="{BB962C8B-B14F-4D97-AF65-F5344CB8AC3E}">
        <p14:creationId xmlns:p14="http://schemas.microsoft.com/office/powerpoint/2010/main" val="2683108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72</a:t>
            </a:fld>
            <a:endParaRPr lang="en-GB"/>
          </a:p>
        </p:txBody>
      </p:sp>
      <p:pic>
        <p:nvPicPr>
          <p:cNvPr id="5" name="Picture 4">
            <a:extLst>
              <a:ext uri="{FF2B5EF4-FFF2-40B4-BE49-F238E27FC236}">
                <a16:creationId xmlns:a16="http://schemas.microsoft.com/office/drawing/2014/main" id="{1788820C-4C80-DF79-CC33-8D27C66E9484}"/>
              </a:ext>
            </a:extLst>
          </p:cNvPr>
          <p:cNvPicPr>
            <a:picLocks noChangeAspect="1"/>
          </p:cNvPicPr>
          <p:nvPr/>
        </p:nvPicPr>
        <p:blipFill>
          <a:blip r:embed="rId2"/>
          <a:stretch>
            <a:fillRect/>
          </a:stretch>
        </p:blipFill>
        <p:spPr>
          <a:xfrm>
            <a:off x="952499" y="1685039"/>
            <a:ext cx="10287000" cy="4494385"/>
          </a:xfrm>
          <a:prstGeom prst="rect">
            <a:avLst/>
          </a:prstGeom>
          <a:ln>
            <a:solidFill>
              <a:schemeClr val="tx1"/>
            </a:solidFill>
          </a:ln>
        </p:spPr>
      </p:pic>
      <p:sp>
        <p:nvSpPr>
          <p:cNvPr id="6" name="Content Placeholder 10">
            <a:extLst>
              <a:ext uri="{FF2B5EF4-FFF2-40B4-BE49-F238E27FC236}">
                <a16:creationId xmlns:a16="http://schemas.microsoft.com/office/drawing/2014/main" id="{8CD0BA36-59AE-1333-92B4-336BA68A7512}"/>
              </a:ext>
            </a:extLst>
          </p:cNvPr>
          <p:cNvSpPr>
            <a:spLocks noGrp="1"/>
          </p:cNvSpPr>
          <p:nvPr>
            <p:ph sz="quarter" idx="13"/>
          </p:nvPr>
        </p:nvSpPr>
        <p:spPr>
          <a:xfrm>
            <a:off x="370663" y="1131352"/>
            <a:ext cx="11450673" cy="915162"/>
          </a:xfrm>
        </p:spPr>
        <p:txBody>
          <a:bodyPr/>
          <a:lstStyle/>
          <a:p>
            <a:r>
              <a:rPr lang="en-US" sz="2200" dirty="0"/>
              <a:t>This is the "Unavailable Portfolios" Analytics report used by DARA</a:t>
            </a:r>
          </a:p>
        </p:txBody>
      </p:sp>
      <p:sp>
        <p:nvSpPr>
          <p:cNvPr id="8" name="Rectangle 7">
            <a:extLst>
              <a:ext uri="{FF2B5EF4-FFF2-40B4-BE49-F238E27FC236}">
                <a16:creationId xmlns:a16="http://schemas.microsoft.com/office/drawing/2014/main" id="{891841EC-F173-EB3E-07BC-173090615914}"/>
              </a:ext>
            </a:extLst>
          </p:cNvPr>
          <p:cNvSpPr/>
          <p:nvPr/>
        </p:nvSpPr>
        <p:spPr>
          <a:xfrm>
            <a:off x="3309251" y="4604657"/>
            <a:ext cx="7930247" cy="157476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70CC864E-2EEF-C049-4037-8A47187661B5}"/>
              </a:ext>
            </a:extLst>
          </p:cNvPr>
          <p:cNvSpPr/>
          <p:nvPr/>
        </p:nvSpPr>
        <p:spPr>
          <a:xfrm>
            <a:off x="887179" y="1719943"/>
            <a:ext cx="2139049" cy="32657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C1ECE16F-33F7-6552-82EC-99ED47EF1DAD}"/>
              </a:ext>
            </a:extLst>
          </p:cNvPr>
          <p:cNvSpPr/>
          <p:nvPr/>
        </p:nvSpPr>
        <p:spPr>
          <a:xfrm>
            <a:off x="996036" y="2144491"/>
            <a:ext cx="691244" cy="31123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BCE10AFE-97F7-3670-3FAC-34003942A901}"/>
              </a:ext>
            </a:extLst>
          </p:cNvPr>
          <p:cNvSpPr txBox="1"/>
          <p:nvPr/>
        </p:nvSpPr>
        <p:spPr>
          <a:xfrm>
            <a:off x="7859206" y="4114799"/>
            <a:ext cx="3503538" cy="653143"/>
          </a:xfrm>
          <a:prstGeom prst="rect">
            <a:avLst/>
          </a:prstGeom>
          <a:solidFill>
            <a:srgbClr val="FFFF00"/>
          </a:solidFill>
          <a:ln>
            <a:solidFill>
              <a:schemeClr val="tx1"/>
            </a:solidFill>
          </a:ln>
        </p:spPr>
        <p:txBody>
          <a:bodyPr wrap="square" rtlCol="0">
            <a:noAutofit/>
          </a:bodyPr>
          <a:lstStyle/>
          <a:p>
            <a:pPr algn="l"/>
            <a:r>
              <a:rPr lang="en-US" dirty="0"/>
              <a:t>For example, the date filter can be changed by the institution.</a:t>
            </a:r>
          </a:p>
        </p:txBody>
      </p:sp>
      <p:cxnSp>
        <p:nvCxnSpPr>
          <p:cNvPr id="15" name="Straight Arrow Connector 14">
            <a:extLst>
              <a:ext uri="{FF2B5EF4-FFF2-40B4-BE49-F238E27FC236}">
                <a16:creationId xmlns:a16="http://schemas.microsoft.com/office/drawing/2014/main" id="{F765BFB8-8836-56B3-BB82-A01DA0422C51}"/>
              </a:ext>
            </a:extLst>
          </p:cNvPr>
          <p:cNvCxnSpPr>
            <a:cxnSpLocks/>
          </p:cNvCxnSpPr>
          <p:nvPr/>
        </p:nvCxnSpPr>
        <p:spPr>
          <a:xfrm flipH="1">
            <a:off x="8567057" y="4767943"/>
            <a:ext cx="250366" cy="6531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2248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73</a:t>
            </a:fld>
            <a:endParaRPr lang="en-GB"/>
          </a:p>
        </p:txBody>
      </p:sp>
      <p:sp>
        <p:nvSpPr>
          <p:cNvPr id="6" name="Content Placeholder 10">
            <a:extLst>
              <a:ext uri="{FF2B5EF4-FFF2-40B4-BE49-F238E27FC236}">
                <a16:creationId xmlns:a16="http://schemas.microsoft.com/office/drawing/2014/main" id="{8CD0BA36-59AE-1333-92B4-336BA68A7512}"/>
              </a:ext>
            </a:extLst>
          </p:cNvPr>
          <p:cNvSpPr>
            <a:spLocks noGrp="1"/>
          </p:cNvSpPr>
          <p:nvPr>
            <p:ph sz="quarter" idx="13"/>
          </p:nvPr>
        </p:nvSpPr>
        <p:spPr>
          <a:xfrm>
            <a:off x="370663" y="1131351"/>
            <a:ext cx="11450673" cy="2090819"/>
          </a:xfrm>
        </p:spPr>
        <p:txBody>
          <a:bodyPr/>
          <a:lstStyle/>
          <a:p>
            <a:r>
              <a:rPr lang="en-US" sz="2400" dirty="0"/>
              <a:t>Note that the recommendations from analytics reports are generated via a weekly job "generate recommendations based on Analytics reports".</a:t>
            </a:r>
          </a:p>
          <a:p>
            <a:r>
              <a:rPr lang="en-US" sz="2400" dirty="0"/>
              <a:t>There is also a weekly job which generates recommendations from within Alma not using Alma Analytics reports.</a:t>
            </a:r>
          </a:p>
        </p:txBody>
      </p:sp>
    </p:spTree>
    <p:extLst>
      <p:ext uri="{BB962C8B-B14F-4D97-AF65-F5344CB8AC3E}">
        <p14:creationId xmlns:p14="http://schemas.microsoft.com/office/powerpoint/2010/main" val="26567658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DARA Recommendations Based on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74</a:t>
            </a:fld>
            <a:endParaRPr lang="en-GB"/>
          </a:p>
        </p:txBody>
      </p:sp>
      <p:pic>
        <p:nvPicPr>
          <p:cNvPr id="5" name="Picture 4">
            <a:extLst>
              <a:ext uri="{FF2B5EF4-FFF2-40B4-BE49-F238E27FC236}">
                <a16:creationId xmlns:a16="http://schemas.microsoft.com/office/drawing/2014/main" id="{137AAAB1-FA87-8946-6D78-4B444827017D}"/>
              </a:ext>
            </a:extLst>
          </p:cNvPr>
          <p:cNvPicPr>
            <a:picLocks noChangeAspect="1"/>
          </p:cNvPicPr>
          <p:nvPr/>
        </p:nvPicPr>
        <p:blipFill>
          <a:blip r:embed="rId2"/>
          <a:stretch>
            <a:fillRect/>
          </a:stretch>
        </p:blipFill>
        <p:spPr>
          <a:xfrm>
            <a:off x="740227" y="1000112"/>
            <a:ext cx="10745914" cy="5150809"/>
          </a:xfrm>
          <a:prstGeom prst="rect">
            <a:avLst/>
          </a:prstGeom>
          <a:ln>
            <a:solidFill>
              <a:schemeClr val="tx1"/>
            </a:solidFill>
          </a:ln>
        </p:spPr>
      </p:pic>
    </p:spTree>
    <p:extLst>
      <p:ext uri="{BB962C8B-B14F-4D97-AF65-F5344CB8AC3E}">
        <p14:creationId xmlns:p14="http://schemas.microsoft.com/office/powerpoint/2010/main" val="1490448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1999" cy="1567891"/>
          </a:xfrm>
        </p:spPr>
        <p:txBody>
          <a:bodyPr/>
          <a:lstStyle/>
          <a:p>
            <a:r>
              <a:rPr lang="en-US" sz="3200" dirty="0"/>
              <a:t>Live Example – Link Electronic Resources to the Community</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75</a:t>
            </a:fld>
            <a:endParaRPr lang="en-GB">
              <a:solidFill>
                <a:schemeClr val="bg1"/>
              </a:solidFill>
            </a:endParaRPr>
          </a:p>
        </p:txBody>
      </p:sp>
    </p:spTree>
    <p:extLst>
      <p:ext uri="{BB962C8B-B14F-4D97-AF65-F5344CB8AC3E}">
        <p14:creationId xmlns:p14="http://schemas.microsoft.com/office/powerpoint/2010/main" val="4349656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2036391"/>
          </a:xfrm>
        </p:spPr>
        <p:txBody>
          <a:bodyPr/>
          <a:lstStyle/>
          <a:p>
            <a:r>
              <a:rPr lang="en-US" sz="2000" dirty="0"/>
              <a:t>Here is a recommendation for "Link Electronic Resources to the Community".</a:t>
            </a:r>
          </a:p>
          <a:p>
            <a:r>
              <a:rPr lang="en-US" sz="2000" dirty="0"/>
              <a:t>DARA identified that the standalone portfolio "Diversity and inclusion in libraries : a call to action and strategies for success /" can be linked to the community. </a:t>
            </a:r>
          </a:p>
          <a:p>
            <a:r>
              <a:rPr lang="en-US" sz="2000" dirty="0"/>
              <a:t>This would be more efficient than handling a local portfolio.</a:t>
            </a:r>
          </a:p>
          <a:p>
            <a:r>
              <a:rPr lang="en-US" sz="2000" dirty="0"/>
              <a:t>We will click "More info"</a:t>
            </a:r>
          </a:p>
        </p:txBody>
      </p:sp>
      <p:pic>
        <p:nvPicPr>
          <p:cNvPr id="4" name="Picture 3">
            <a:extLst>
              <a:ext uri="{FF2B5EF4-FFF2-40B4-BE49-F238E27FC236}">
                <a16:creationId xmlns:a16="http://schemas.microsoft.com/office/drawing/2014/main" id="{7D43356C-6752-45CE-3FBA-F43BFA591F19}"/>
              </a:ext>
            </a:extLst>
          </p:cNvPr>
          <p:cNvPicPr>
            <a:picLocks noChangeAspect="1"/>
          </p:cNvPicPr>
          <p:nvPr/>
        </p:nvPicPr>
        <p:blipFill>
          <a:blip r:embed="rId2"/>
          <a:stretch>
            <a:fillRect/>
          </a:stretch>
        </p:blipFill>
        <p:spPr>
          <a:xfrm>
            <a:off x="0" y="3699917"/>
            <a:ext cx="12192000" cy="1657082"/>
          </a:xfrm>
          <a:prstGeom prst="rect">
            <a:avLst/>
          </a:prstGeom>
          <a:ln>
            <a:solidFill>
              <a:schemeClr val="tx1"/>
            </a:solidFill>
          </a:ln>
        </p:spPr>
      </p:pic>
      <p:sp>
        <p:nvSpPr>
          <p:cNvPr id="6" name="Rectangle 5">
            <a:extLst>
              <a:ext uri="{FF2B5EF4-FFF2-40B4-BE49-F238E27FC236}">
                <a16:creationId xmlns:a16="http://schemas.microsoft.com/office/drawing/2014/main" id="{A59B577A-B35E-C8E8-BA5F-5A5EC9A39E72}"/>
              </a:ext>
            </a:extLst>
          </p:cNvPr>
          <p:cNvSpPr/>
          <p:nvPr/>
        </p:nvSpPr>
        <p:spPr>
          <a:xfrm>
            <a:off x="446314" y="3987911"/>
            <a:ext cx="3167743" cy="37726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9B7AE74D-28B9-8EC7-9C70-57357A848ACA}"/>
              </a:ext>
            </a:extLst>
          </p:cNvPr>
          <p:cNvSpPr/>
          <p:nvPr/>
        </p:nvSpPr>
        <p:spPr>
          <a:xfrm>
            <a:off x="11244943" y="3699917"/>
            <a:ext cx="576393" cy="28799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879587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3B5200-C2BB-0355-1351-7BF28DAC92DC}"/>
              </a:ext>
            </a:extLst>
          </p:cNvPr>
          <p:cNvPicPr>
            <a:picLocks noChangeAspect="1"/>
          </p:cNvPicPr>
          <p:nvPr/>
        </p:nvPicPr>
        <p:blipFill>
          <a:blip r:embed="rId2"/>
          <a:stretch>
            <a:fillRect/>
          </a:stretch>
        </p:blipFill>
        <p:spPr>
          <a:xfrm>
            <a:off x="1895475" y="1847850"/>
            <a:ext cx="8401050" cy="31623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After reading the informative "More info" we will click "Implement".</a:t>
            </a:r>
          </a:p>
        </p:txBody>
      </p:sp>
      <p:sp>
        <p:nvSpPr>
          <p:cNvPr id="7" name="Rectangle 6">
            <a:extLst>
              <a:ext uri="{FF2B5EF4-FFF2-40B4-BE49-F238E27FC236}">
                <a16:creationId xmlns:a16="http://schemas.microsoft.com/office/drawing/2014/main" id="{9B7AE74D-28B9-8EC7-9C70-57357A848ACA}"/>
              </a:ext>
            </a:extLst>
          </p:cNvPr>
          <p:cNvSpPr/>
          <p:nvPr/>
        </p:nvSpPr>
        <p:spPr>
          <a:xfrm>
            <a:off x="8055429" y="4592547"/>
            <a:ext cx="903514" cy="39311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381004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83D20C-4B6A-8FA6-3169-5CC27A8515BE}"/>
              </a:ext>
            </a:extLst>
          </p:cNvPr>
          <p:cNvPicPr>
            <a:picLocks noChangeAspect="1"/>
          </p:cNvPicPr>
          <p:nvPr/>
        </p:nvPicPr>
        <p:blipFill>
          <a:blip r:embed="rId2"/>
          <a:stretch>
            <a:fillRect/>
          </a:stretch>
        </p:blipFill>
        <p:spPr>
          <a:xfrm>
            <a:off x="2090056" y="2448005"/>
            <a:ext cx="8710285" cy="374880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1198191"/>
          </a:xfrm>
        </p:spPr>
        <p:txBody>
          <a:bodyPr/>
          <a:lstStyle/>
          <a:p>
            <a:r>
              <a:rPr lang="en-US" sz="2000" dirty="0"/>
              <a:t>The portfolios exists in the Community Zone in multiple Electronic Collections.  We will select the portfolio to which we want to link and then click "Next".  </a:t>
            </a:r>
          </a:p>
          <a:p>
            <a:r>
              <a:rPr lang="en-US" sz="2000" dirty="0"/>
              <a:t>We will link to the portfolio in Electronic Collection "VLeBooks".</a:t>
            </a:r>
          </a:p>
        </p:txBody>
      </p:sp>
      <p:sp>
        <p:nvSpPr>
          <p:cNvPr id="5" name="Rectangle 4">
            <a:extLst>
              <a:ext uri="{FF2B5EF4-FFF2-40B4-BE49-F238E27FC236}">
                <a16:creationId xmlns:a16="http://schemas.microsoft.com/office/drawing/2014/main" id="{4A980A1E-91F0-0488-9687-694168A54B10}"/>
              </a:ext>
            </a:extLst>
          </p:cNvPr>
          <p:cNvSpPr/>
          <p:nvPr/>
        </p:nvSpPr>
        <p:spPr>
          <a:xfrm>
            <a:off x="2231571" y="4517572"/>
            <a:ext cx="446315" cy="39311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282A5A73-EE84-C3A9-6461-31EA884E1877}"/>
              </a:ext>
            </a:extLst>
          </p:cNvPr>
          <p:cNvSpPr/>
          <p:nvPr/>
        </p:nvSpPr>
        <p:spPr>
          <a:xfrm>
            <a:off x="10384974" y="2448006"/>
            <a:ext cx="415368" cy="3278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TextBox 11">
            <a:extLst>
              <a:ext uri="{FF2B5EF4-FFF2-40B4-BE49-F238E27FC236}">
                <a16:creationId xmlns:a16="http://schemas.microsoft.com/office/drawing/2014/main" id="{AC4437AE-DF1E-33B4-025A-E81CA9EE9E49}"/>
              </a:ext>
            </a:extLst>
          </p:cNvPr>
          <p:cNvSpPr txBox="1"/>
          <p:nvPr/>
        </p:nvSpPr>
        <p:spPr>
          <a:xfrm>
            <a:off x="6553200" y="5399314"/>
            <a:ext cx="2754086" cy="555172"/>
          </a:xfrm>
          <a:prstGeom prst="rect">
            <a:avLst/>
          </a:prstGeom>
          <a:solidFill>
            <a:srgbClr val="FFFF00"/>
          </a:solidFill>
          <a:ln>
            <a:solidFill>
              <a:schemeClr val="tx1"/>
            </a:solidFill>
          </a:ln>
        </p:spPr>
        <p:txBody>
          <a:bodyPr wrap="square" rtlCol="0">
            <a:noAutofit/>
          </a:bodyPr>
          <a:lstStyle/>
          <a:p>
            <a:pPr algn="l"/>
            <a:r>
              <a:rPr lang="en-US" dirty="0"/>
              <a:t>E</a:t>
            </a:r>
            <a:r>
              <a:rPr lang="en-US" sz="1800" dirty="0"/>
              <a:t>lectronic </a:t>
            </a:r>
            <a:r>
              <a:rPr lang="en-US" dirty="0"/>
              <a:t>C</a:t>
            </a:r>
            <a:r>
              <a:rPr lang="en-US" sz="1800" dirty="0"/>
              <a:t>ollection "VLeBooks".</a:t>
            </a:r>
            <a:endParaRPr lang="en-US" dirty="0"/>
          </a:p>
        </p:txBody>
      </p:sp>
      <p:cxnSp>
        <p:nvCxnSpPr>
          <p:cNvPr id="14" name="Straight Arrow Connector 13">
            <a:extLst>
              <a:ext uri="{FF2B5EF4-FFF2-40B4-BE49-F238E27FC236}">
                <a16:creationId xmlns:a16="http://schemas.microsoft.com/office/drawing/2014/main" id="{2AF6D24B-6FB8-AE60-150F-B546B94827FA}"/>
              </a:ext>
            </a:extLst>
          </p:cNvPr>
          <p:cNvCxnSpPr/>
          <p:nvPr/>
        </p:nvCxnSpPr>
        <p:spPr>
          <a:xfrm flipH="1" flipV="1">
            <a:off x="3995057" y="4910683"/>
            <a:ext cx="2558143" cy="488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0227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549B9F-B31A-C642-B11B-68715C593B9B}"/>
              </a:ext>
            </a:extLst>
          </p:cNvPr>
          <p:cNvPicPr>
            <a:picLocks noChangeAspect="1"/>
          </p:cNvPicPr>
          <p:nvPr/>
        </p:nvPicPr>
        <p:blipFill>
          <a:blip r:embed="rId2"/>
          <a:stretch>
            <a:fillRect/>
          </a:stretch>
        </p:blipFill>
        <p:spPr>
          <a:xfrm>
            <a:off x="1231799" y="1863631"/>
            <a:ext cx="10014857" cy="416730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We now see more details about the Portfolio and Electronic Collection and will click "Next"</a:t>
            </a:r>
          </a:p>
        </p:txBody>
      </p:sp>
      <p:sp>
        <p:nvSpPr>
          <p:cNvPr id="6" name="Rectangle 5">
            <a:extLst>
              <a:ext uri="{FF2B5EF4-FFF2-40B4-BE49-F238E27FC236}">
                <a16:creationId xmlns:a16="http://schemas.microsoft.com/office/drawing/2014/main" id="{282A5A73-EE84-C3A9-6461-31EA884E1877}"/>
              </a:ext>
            </a:extLst>
          </p:cNvPr>
          <p:cNvSpPr/>
          <p:nvPr/>
        </p:nvSpPr>
        <p:spPr>
          <a:xfrm>
            <a:off x="10708973" y="1852745"/>
            <a:ext cx="502455" cy="37139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49094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5" name="Content Placeholder 5">
            <a:extLst>
              <a:ext uri="{FF2B5EF4-FFF2-40B4-BE49-F238E27FC236}">
                <a16:creationId xmlns:a16="http://schemas.microsoft.com/office/drawing/2014/main" id="{3C5B1970-55DC-9B2D-ED4E-0D46C9D173B4}"/>
              </a:ext>
            </a:extLst>
          </p:cNvPr>
          <p:cNvSpPr txBox="1">
            <a:spLocks/>
          </p:cNvSpPr>
          <p:nvPr/>
        </p:nvSpPr>
        <p:spPr>
          <a:xfrm>
            <a:off x="446702" y="948550"/>
            <a:ext cx="11277213" cy="5071250"/>
          </a:xfrm>
          <a:prstGeom prst="rect">
            <a:avLst/>
          </a:prstGeom>
        </p:spPr>
        <p:txBody>
          <a:bodyPr>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DARA is used to leverage</a:t>
            </a:r>
          </a:p>
          <a:p>
            <a:pPr lvl="1"/>
            <a:r>
              <a:rPr lang="en-US" sz="2400" dirty="0"/>
              <a:t>The cloud</a:t>
            </a:r>
          </a:p>
          <a:p>
            <a:pPr lvl="1"/>
            <a:r>
              <a:rPr lang="en-US" sz="2400" dirty="0"/>
              <a:t>The community</a:t>
            </a:r>
          </a:p>
          <a:p>
            <a:pPr lvl="1"/>
            <a:r>
              <a:rPr lang="en-US" sz="2400" dirty="0"/>
              <a:t>The size of Alma</a:t>
            </a:r>
          </a:p>
          <a:p>
            <a:r>
              <a:rPr lang="en-US" sz="2400" dirty="0"/>
              <a:t>In order to allow the staff users to work smarter</a:t>
            </a:r>
          </a:p>
        </p:txBody>
      </p:sp>
    </p:spTree>
    <p:extLst>
      <p:ext uri="{BB962C8B-B14F-4D97-AF65-F5344CB8AC3E}">
        <p14:creationId xmlns:p14="http://schemas.microsoft.com/office/powerpoint/2010/main" val="9904059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55C796-3EAC-7C56-5F3B-88993751C1AB}"/>
              </a:ext>
            </a:extLst>
          </p:cNvPr>
          <p:cNvPicPr>
            <a:picLocks noChangeAspect="1"/>
          </p:cNvPicPr>
          <p:nvPr/>
        </p:nvPicPr>
        <p:blipFill>
          <a:blip r:embed="rId2"/>
          <a:stretch>
            <a:fillRect/>
          </a:stretch>
        </p:blipFill>
        <p:spPr>
          <a:xfrm>
            <a:off x="0" y="2592534"/>
            <a:ext cx="12192000" cy="1672932"/>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We will choose to use descriptive metadata from the community and click "Next"</a:t>
            </a:r>
          </a:p>
        </p:txBody>
      </p:sp>
      <p:sp>
        <p:nvSpPr>
          <p:cNvPr id="6" name="Rectangle 5">
            <a:extLst>
              <a:ext uri="{FF2B5EF4-FFF2-40B4-BE49-F238E27FC236}">
                <a16:creationId xmlns:a16="http://schemas.microsoft.com/office/drawing/2014/main" id="{282A5A73-EE84-C3A9-6461-31EA884E1877}"/>
              </a:ext>
            </a:extLst>
          </p:cNvPr>
          <p:cNvSpPr/>
          <p:nvPr/>
        </p:nvSpPr>
        <p:spPr>
          <a:xfrm>
            <a:off x="11593064" y="2608441"/>
            <a:ext cx="502455" cy="37139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68771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41D617-A4C1-9876-A8A1-0805ECF439A4}"/>
              </a:ext>
            </a:extLst>
          </p:cNvPr>
          <p:cNvPicPr>
            <a:picLocks noChangeAspect="1"/>
          </p:cNvPicPr>
          <p:nvPr/>
        </p:nvPicPr>
        <p:blipFill>
          <a:blip r:embed="rId2"/>
          <a:stretch>
            <a:fillRect/>
          </a:stretch>
        </p:blipFill>
        <p:spPr>
          <a:xfrm>
            <a:off x="0" y="2417776"/>
            <a:ext cx="12192000" cy="202244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We get the following notification and click "Link to Community"</a:t>
            </a:r>
          </a:p>
        </p:txBody>
      </p:sp>
      <p:sp>
        <p:nvSpPr>
          <p:cNvPr id="6" name="Rectangle 5">
            <a:extLst>
              <a:ext uri="{FF2B5EF4-FFF2-40B4-BE49-F238E27FC236}">
                <a16:creationId xmlns:a16="http://schemas.microsoft.com/office/drawing/2014/main" id="{282A5A73-EE84-C3A9-6461-31EA884E1877}"/>
              </a:ext>
            </a:extLst>
          </p:cNvPr>
          <p:cNvSpPr/>
          <p:nvPr/>
        </p:nvSpPr>
        <p:spPr>
          <a:xfrm>
            <a:off x="10929258" y="2436698"/>
            <a:ext cx="1252490" cy="39358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667600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C7E9EA-40A1-79AE-AC4F-3910DD957503}"/>
              </a:ext>
            </a:extLst>
          </p:cNvPr>
          <p:cNvPicPr>
            <a:picLocks noChangeAspect="1"/>
          </p:cNvPicPr>
          <p:nvPr/>
        </p:nvPicPr>
        <p:blipFill>
          <a:blip r:embed="rId2"/>
          <a:stretch>
            <a:fillRect/>
          </a:stretch>
        </p:blipFill>
        <p:spPr>
          <a:xfrm>
            <a:off x="2645232" y="1785257"/>
            <a:ext cx="6518501" cy="438956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The recommendation has been implemented</a:t>
            </a:r>
          </a:p>
        </p:txBody>
      </p:sp>
      <p:sp>
        <p:nvSpPr>
          <p:cNvPr id="6" name="Rectangle 5">
            <a:extLst>
              <a:ext uri="{FF2B5EF4-FFF2-40B4-BE49-F238E27FC236}">
                <a16:creationId xmlns:a16="http://schemas.microsoft.com/office/drawing/2014/main" id="{282A5A73-EE84-C3A9-6461-31EA884E1877}"/>
              </a:ext>
            </a:extLst>
          </p:cNvPr>
          <p:cNvSpPr/>
          <p:nvPr/>
        </p:nvSpPr>
        <p:spPr>
          <a:xfrm>
            <a:off x="2906486" y="2313707"/>
            <a:ext cx="5943599" cy="65390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5401256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C5F9A-4483-E92C-3ED6-75DDD4F6B087}"/>
              </a:ext>
            </a:extLst>
          </p:cNvPr>
          <p:cNvPicPr>
            <a:picLocks noChangeAspect="1"/>
          </p:cNvPicPr>
          <p:nvPr/>
        </p:nvPicPr>
        <p:blipFill>
          <a:blip r:embed="rId3"/>
          <a:stretch>
            <a:fillRect/>
          </a:stretch>
        </p:blipFill>
        <p:spPr>
          <a:xfrm>
            <a:off x="873118" y="1884653"/>
            <a:ext cx="10406743" cy="409618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The portfolio has been linked to the community to Electronic Collection "VLeBooks".</a:t>
            </a:r>
          </a:p>
        </p:txBody>
      </p:sp>
      <p:sp>
        <p:nvSpPr>
          <p:cNvPr id="5" name="Rectangle 4">
            <a:extLst>
              <a:ext uri="{FF2B5EF4-FFF2-40B4-BE49-F238E27FC236}">
                <a16:creationId xmlns:a16="http://schemas.microsoft.com/office/drawing/2014/main" id="{281DC1E3-C8AE-1744-498D-26932089E0E3}"/>
              </a:ext>
            </a:extLst>
          </p:cNvPr>
          <p:cNvSpPr/>
          <p:nvPr/>
        </p:nvSpPr>
        <p:spPr>
          <a:xfrm>
            <a:off x="1132114" y="4147272"/>
            <a:ext cx="424543" cy="34852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05E3898B-364B-DE0E-4E0B-04C8A1A220A5}"/>
              </a:ext>
            </a:extLst>
          </p:cNvPr>
          <p:cNvSpPr/>
          <p:nvPr/>
        </p:nvSpPr>
        <p:spPr>
          <a:xfrm>
            <a:off x="1861457" y="3679371"/>
            <a:ext cx="1121229" cy="25337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3785593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DDE994-5186-CC3E-3454-74052CD992F7}"/>
              </a:ext>
            </a:extLst>
          </p:cNvPr>
          <p:cNvPicPr>
            <a:picLocks noChangeAspect="1"/>
          </p:cNvPicPr>
          <p:nvPr/>
        </p:nvPicPr>
        <p:blipFill>
          <a:blip r:embed="rId3"/>
          <a:stretch>
            <a:fillRect/>
          </a:stretch>
        </p:blipFill>
        <p:spPr>
          <a:xfrm>
            <a:off x="0" y="2062149"/>
            <a:ext cx="12192000" cy="306027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Link Electronic Resources to the Community</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53905"/>
          </a:xfrm>
        </p:spPr>
        <p:txBody>
          <a:bodyPr/>
          <a:lstStyle/>
          <a:p>
            <a:r>
              <a:rPr lang="en-US" sz="2000" dirty="0"/>
              <a:t>The DARA Recommendation is now "Done" and "Implemented" with status "Completed"</a:t>
            </a:r>
          </a:p>
        </p:txBody>
      </p:sp>
      <p:sp>
        <p:nvSpPr>
          <p:cNvPr id="6" name="Rectangle 5">
            <a:extLst>
              <a:ext uri="{FF2B5EF4-FFF2-40B4-BE49-F238E27FC236}">
                <a16:creationId xmlns:a16="http://schemas.microsoft.com/office/drawing/2014/main" id="{282A5A73-EE84-C3A9-6461-31EA884E1877}"/>
              </a:ext>
            </a:extLst>
          </p:cNvPr>
          <p:cNvSpPr/>
          <p:nvPr/>
        </p:nvSpPr>
        <p:spPr>
          <a:xfrm>
            <a:off x="4615543" y="3083659"/>
            <a:ext cx="1121229" cy="32695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281DC1E3-C8AE-1744-498D-26932089E0E3}"/>
              </a:ext>
            </a:extLst>
          </p:cNvPr>
          <p:cNvSpPr/>
          <p:nvPr/>
        </p:nvSpPr>
        <p:spPr>
          <a:xfrm>
            <a:off x="707571" y="4092842"/>
            <a:ext cx="1284515" cy="45738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6154112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85053" y="1934977"/>
            <a:ext cx="11832771" cy="1567891"/>
          </a:xfrm>
        </p:spPr>
        <p:txBody>
          <a:bodyPr/>
          <a:lstStyle/>
          <a:p>
            <a:r>
              <a:rPr lang="en-US" dirty="0"/>
              <a:t>Live Example – Missing Items</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85</a:t>
            </a:fld>
            <a:endParaRPr lang="en-GB">
              <a:solidFill>
                <a:schemeClr val="bg1"/>
              </a:solidFill>
            </a:endParaRPr>
          </a:p>
        </p:txBody>
      </p:sp>
    </p:spTree>
    <p:extLst>
      <p:ext uri="{BB962C8B-B14F-4D97-AF65-F5344CB8AC3E}">
        <p14:creationId xmlns:p14="http://schemas.microsoft.com/office/powerpoint/2010/main" val="3500686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141920"/>
          </a:xfrm>
        </p:spPr>
        <p:txBody>
          <a:bodyPr/>
          <a:lstStyle/>
          <a:p>
            <a:r>
              <a:rPr lang="en-US" sz="2000" dirty="0"/>
              <a:t>We will now look at a DARA Recommendation for "Missing Items".</a:t>
            </a:r>
          </a:p>
          <a:p>
            <a:r>
              <a:rPr lang="en-US" sz="2000" dirty="0"/>
              <a:t>This DARA Recommendation uses an Analytics report behind the scenes.</a:t>
            </a:r>
          </a:p>
          <a:p>
            <a:r>
              <a:rPr lang="en-US" sz="2000" dirty="0"/>
              <a:t>DARA identified that Item with AU47634 barcode has been in missing status for a long time. Missing since: 2019-03-06 05:03:25.</a:t>
            </a:r>
          </a:p>
          <a:p>
            <a:r>
              <a:rPr lang="en-US" sz="2000" dirty="0"/>
              <a:t>While viewing the DARA Recommendation from the list of DARA Recommendations we can click "More info" and then click</a:t>
            </a:r>
          </a:p>
          <a:p>
            <a:pPr lvl="1"/>
            <a:r>
              <a:rPr lang="en-US" sz="2000" dirty="0"/>
              <a:t>"Implement" to arrive to the list of items from where we can perform various operations such as "Withdraw" or "Toggle Missing Status"</a:t>
            </a:r>
          </a:p>
          <a:p>
            <a:pPr lvl="1"/>
            <a:r>
              <a:rPr lang="en-US" sz="2000" dirty="0"/>
              <a:t>"View" to see the Analytics report used to build the DARA Recommendation</a:t>
            </a:r>
          </a:p>
          <a:p>
            <a:r>
              <a:rPr lang="en-US" sz="2000" dirty="0"/>
              <a:t>The final handling of this situation requires human intervention and is not all automatic.  This is on purpose and because the library staff needs to decide what to do (if anything) with the missing item (for example check the shelves to see if it really is missing). </a:t>
            </a:r>
          </a:p>
        </p:txBody>
      </p:sp>
    </p:spTree>
    <p:extLst>
      <p:ext uri="{BB962C8B-B14F-4D97-AF65-F5344CB8AC3E}">
        <p14:creationId xmlns:p14="http://schemas.microsoft.com/office/powerpoint/2010/main" val="31220552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BB62AB8-2CB3-AEC2-4499-3369F2A164EE}"/>
              </a:ext>
            </a:extLst>
          </p:cNvPr>
          <p:cNvPicPr>
            <a:picLocks noChangeAspect="1"/>
          </p:cNvPicPr>
          <p:nvPr/>
        </p:nvPicPr>
        <p:blipFill>
          <a:blip r:embed="rId3"/>
          <a:stretch>
            <a:fillRect/>
          </a:stretch>
        </p:blipFill>
        <p:spPr>
          <a:xfrm>
            <a:off x="0" y="2415898"/>
            <a:ext cx="12192000" cy="2026203"/>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2036391"/>
          </a:xfrm>
        </p:spPr>
        <p:txBody>
          <a:bodyPr/>
          <a:lstStyle/>
          <a:p>
            <a:pPr marL="0" indent="0">
              <a:buNone/>
            </a:pPr>
            <a:endParaRPr lang="en-US" sz="2000" dirty="0"/>
          </a:p>
          <a:p>
            <a:r>
              <a:rPr lang="en-US" sz="2000" dirty="0"/>
              <a:t>We will click "More info"</a:t>
            </a:r>
          </a:p>
        </p:txBody>
      </p:sp>
      <p:sp>
        <p:nvSpPr>
          <p:cNvPr id="6" name="Rectangle 5">
            <a:extLst>
              <a:ext uri="{FF2B5EF4-FFF2-40B4-BE49-F238E27FC236}">
                <a16:creationId xmlns:a16="http://schemas.microsoft.com/office/drawing/2014/main" id="{A59B577A-B35E-C8E8-BA5F-5A5EC9A39E72}"/>
              </a:ext>
            </a:extLst>
          </p:cNvPr>
          <p:cNvSpPr/>
          <p:nvPr/>
        </p:nvSpPr>
        <p:spPr>
          <a:xfrm>
            <a:off x="827314" y="3069770"/>
            <a:ext cx="1513115" cy="2674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6DCC6E74-E3CE-3A93-90AA-4E2B1040F67D}"/>
              </a:ext>
            </a:extLst>
          </p:cNvPr>
          <p:cNvSpPr/>
          <p:nvPr/>
        </p:nvSpPr>
        <p:spPr>
          <a:xfrm>
            <a:off x="11391095" y="2440849"/>
            <a:ext cx="576393" cy="28799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A0182888-3469-5AA5-D475-3A965AAA7E6F}"/>
              </a:ext>
            </a:extLst>
          </p:cNvPr>
          <p:cNvSpPr txBox="1"/>
          <p:nvPr/>
        </p:nvSpPr>
        <p:spPr>
          <a:xfrm>
            <a:off x="3668486" y="5270151"/>
            <a:ext cx="5203371" cy="909253"/>
          </a:xfrm>
          <a:prstGeom prst="rect">
            <a:avLst/>
          </a:prstGeom>
          <a:solidFill>
            <a:srgbClr val="FFFF00"/>
          </a:solidFill>
          <a:ln>
            <a:solidFill>
              <a:schemeClr val="tx1"/>
            </a:solidFill>
          </a:ln>
        </p:spPr>
        <p:txBody>
          <a:bodyPr wrap="square" rtlCol="0">
            <a:noAutofit/>
          </a:bodyPr>
          <a:lstStyle/>
          <a:p>
            <a:pPr algn="l"/>
            <a:r>
              <a:rPr lang="en-US" dirty="0"/>
              <a:t>Barcode AU47634 is part of bibliographic record title "Stephen Hawking's A brief history of time : a reader's companion".</a:t>
            </a:r>
          </a:p>
        </p:txBody>
      </p:sp>
      <p:cxnSp>
        <p:nvCxnSpPr>
          <p:cNvPr id="12" name="Straight Arrow Connector 11">
            <a:extLst>
              <a:ext uri="{FF2B5EF4-FFF2-40B4-BE49-F238E27FC236}">
                <a16:creationId xmlns:a16="http://schemas.microsoft.com/office/drawing/2014/main" id="{DD3F822F-0531-8891-1BB7-00D6D465E08F}"/>
              </a:ext>
            </a:extLst>
          </p:cNvPr>
          <p:cNvCxnSpPr>
            <a:cxnSpLocks/>
          </p:cNvCxnSpPr>
          <p:nvPr/>
        </p:nvCxnSpPr>
        <p:spPr>
          <a:xfrm flipH="1" flipV="1">
            <a:off x="2139042" y="3399750"/>
            <a:ext cx="1529444" cy="18704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F59CD3-1623-E633-0F82-2DA3EC9A0E23}"/>
              </a:ext>
            </a:extLst>
          </p:cNvPr>
          <p:cNvCxnSpPr>
            <a:cxnSpLocks/>
          </p:cNvCxnSpPr>
          <p:nvPr/>
        </p:nvCxnSpPr>
        <p:spPr>
          <a:xfrm flipH="1" flipV="1">
            <a:off x="4452257" y="2728843"/>
            <a:ext cx="838202" cy="25190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71BE01D-218D-00FC-3F16-37648E789A0A}"/>
              </a:ext>
            </a:extLst>
          </p:cNvPr>
          <p:cNvSpPr/>
          <p:nvPr/>
        </p:nvSpPr>
        <p:spPr>
          <a:xfrm>
            <a:off x="1447799" y="2478470"/>
            <a:ext cx="4093030" cy="26740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22" name="Straight Arrow Connector 21">
            <a:extLst>
              <a:ext uri="{FF2B5EF4-FFF2-40B4-BE49-F238E27FC236}">
                <a16:creationId xmlns:a16="http://schemas.microsoft.com/office/drawing/2014/main" id="{6B12D88B-C523-7158-1809-27745F247911}"/>
              </a:ext>
            </a:extLst>
          </p:cNvPr>
          <p:cNvCxnSpPr/>
          <p:nvPr/>
        </p:nvCxnSpPr>
        <p:spPr>
          <a:xfrm>
            <a:off x="10243457" y="1306286"/>
            <a:ext cx="1147638" cy="1134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0630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F06C49-B32B-E794-0342-7C3CEBC71D9E}"/>
              </a:ext>
            </a:extLst>
          </p:cNvPr>
          <p:cNvPicPr>
            <a:picLocks noChangeAspect="1"/>
          </p:cNvPicPr>
          <p:nvPr/>
        </p:nvPicPr>
        <p:blipFill>
          <a:blip r:embed="rId2"/>
          <a:stretch>
            <a:fillRect/>
          </a:stretch>
        </p:blipFill>
        <p:spPr>
          <a:xfrm>
            <a:off x="1838325" y="1552575"/>
            <a:ext cx="8515350" cy="37528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88</a:t>
            </a:fld>
            <a:endParaRPr lang="en-GB"/>
          </a:p>
        </p:txBody>
      </p:sp>
      <p:sp>
        <p:nvSpPr>
          <p:cNvPr id="12" name="TextBox 11">
            <a:extLst>
              <a:ext uri="{FF2B5EF4-FFF2-40B4-BE49-F238E27FC236}">
                <a16:creationId xmlns:a16="http://schemas.microsoft.com/office/drawing/2014/main" id="{D346BF7D-8100-D6E7-CD2D-A41AFEAABF7A}"/>
              </a:ext>
            </a:extLst>
          </p:cNvPr>
          <p:cNvSpPr txBox="1"/>
          <p:nvPr/>
        </p:nvSpPr>
        <p:spPr>
          <a:xfrm>
            <a:off x="9033430" y="2234747"/>
            <a:ext cx="3037114" cy="1534886"/>
          </a:xfrm>
          <a:prstGeom prst="rect">
            <a:avLst/>
          </a:prstGeom>
          <a:solidFill>
            <a:srgbClr val="FFFF00"/>
          </a:solidFill>
          <a:ln>
            <a:solidFill>
              <a:schemeClr val="accent2"/>
            </a:solidFill>
          </a:ln>
        </p:spPr>
        <p:txBody>
          <a:bodyPr wrap="square" rtlCol="0">
            <a:noAutofit/>
          </a:bodyPr>
          <a:lstStyle/>
          <a:p>
            <a:pPr algn="l"/>
            <a:r>
              <a:rPr lang="en-US" dirty="0"/>
              <a:t>If we click the "View" button, we will see the analytics report which was used to create the DARA Recommendation.</a:t>
            </a:r>
          </a:p>
        </p:txBody>
      </p:sp>
      <p:cxnSp>
        <p:nvCxnSpPr>
          <p:cNvPr id="14" name="Straight Arrow Connector 13">
            <a:extLst>
              <a:ext uri="{FF2B5EF4-FFF2-40B4-BE49-F238E27FC236}">
                <a16:creationId xmlns:a16="http://schemas.microsoft.com/office/drawing/2014/main" id="{6DDC8789-ADE5-0AC3-F73C-32A46DBFE963}"/>
              </a:ext>
            </a:extLst>
          </p:cNvPr>
          <p:cNvCxnSpPr>
            <a:cxnSpLocks/>
          </p:cNvCxnSpPr>
          <p:nvPr/>
        </p:nvCxnSpPr>
        <p:spPr>
          <a:xfrm flipH="1">
            <a:off x="9808030" y="3769633"/>
            <a:ext cx="147636" cy="1052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641586F-BF62-CBBE-CFE8-3C0479D04C8C}"/>
              </a:ext>
            </a:extLst>
          </p:cNvPr>
          <p:cNvSpPr/>
          <p:nvPr/>
        </p:nvSpPr>
        <p:spPr>
          <a:xfrm>
            <a:off x="9557658" y="4822365"/>
            <a:ext cx="796017" cy="37056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981274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8E0B7-20A4-1F39-60D6-F86DD66239F0}"/>
              </a:ext>
            </a:extLst>
          </p:cNvPr>
          <p:cNvPicPr>
            <a:picLocks noChangeAspect="1"/>
          </p:cNvPicPr>
          <p:nvPr/>
        </p:nvPicPr>
        <p:blipFill>
          <a:blip r:embed="rId2"/>
          <a:stretch>
            <a:fillRect/>
          </a:stretch>
        </p:blipFill>
        <p:spPr>
          <a:xfrm>
            <a:off x="0" y="2139175"/>
            <a:ext cx="12192000" cy="2579649"/>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19219"/>
          </a:xfrm>
        </p:spPr>
        <p:txBody>
          <a:bodyPr/>
          <a:lstStyle/>
          <a:p>
            <a:r>
              <a:rPr lang="en-US" sz="2000" dirty="0"/>
              <a:t>We clicked View and see the Analytics report</a:t>
            </a:r>
          </a:p>
        </p:txBody>
      </p:sp>
      <p:sp>
        <p:nvSpPr>
          <p:cNvPr id="6" name="Rectangle 5">
            <a:extLst>
              <a:ext uri="{FF2B5EF4-FFF2-40B4-BE49-F238E27FC236}">
                <a16:creationId xmlns:a16="http://schemas.microsoft.com/office/drawing/2014/main" id="{A59B577A-B35E-C8E8-BA5F-5A5EC9A39E72}"/>
              </a:ext>
            </a:extLst>
          </p:cNvPr>
          <p:cNvSpPr/>
          <p:nvPr/>
        </p:nvSpPr>
        <p:spPr>
          <a:xfrm>
            <a:off x="6429146" y="3441778"/>
            <a:ext cx="999224" cy="38744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extBox 6">
            <a:extLst>
              <a:ext uri="{FF2B5EF4-FFF2-40B4-BE49-F238E27FC236}">
                <a16:creationId xmlns:a16="http://schemas.microsoft.com/office/drawing/2014/main" id="{B9EEE192-71FA-AFA2-C179-FDC0644C0665}"/>
              </a:ext>
            </a:extLst>
          </p:cNvPr>
          <p:cNvSpPr txBox="1"/>
          <p:nvPr/>
        </p:nvSpPr>
        <p:spPr>
          <a:xfrm>
            <a:off x="7298873" y="838850"/>
            <a:ext cx="3140527" cy="946016"/>
          </a:xfrm>
          <a:prstGeom prst="rect">
            <a:avLst/>
          </a:prstGeom>
          <a:solidFill>
            <a:srgbClr val="FFFF00"/>
          </a:solidFill>
          <a:ln>
            <a:solidFill>
              <a:schemeClr val="accent2"/>
            </a:solidFill>
          </a:ln>
        </p:spPr>
        <p:txBody>
          <a:bodyPr wrap="square" rtlCol="0">
            <a:noAutofit/>
          </a:bodyPr>
          <a:lstStyle/>
          <a:p>
            <a:pPr algn="l"/>
            <a:r>
              <a:rPr lang="en-US" dirty="0"/>
              <a:t>This is the barcode of the item which appears in the DARA Recommendation</a:t>
            </a:r>
          </a:p>
        </p:txBody>
      </p:sp>
      <p:cxnSp>
        <p:nvCxnSpPr>
          <p:cNvPr id="8" name="Straight Arrow Connector 7">
            <a:extLst>
              <a:ext uri="{FF2B5EF4-FFF2-40B4-BE49-F238E27FC236}">
                <a16:creationId xmlns:a16="http://schemas.microsoft.com/office/drawing/2014/main" id="{12F14A1D-666D-FFB7-A586-A019EAF3AAF8}"/>
              </a:ext>
            </a:extLst>
          </p:cNvPr>
          <p:cNvCxnSpPr>
            <a:cxnSpLocks/>
          </p:cNvCxnSpPr>
          <p:nvPr/>
        </p:nvCxnSpPr>
        <p:spPr>
          <a:xfrm flipH="1">
            <a:off x="7092042" y="1784866"/>
            <a:ext cx="865415" cy="16441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FC679E4-58AB-5EB5-339D-F107AE8DCDDF}"/>
              </a:ext>
            </a:extLst>
          </p:cNvPr>
          <p:cNvSpPr txBox="1"/>
          <p:nvPr/>
        </p:nvSpPr>
        <p:spPr>
          <a:xfrm>
            <a:off x="2092780" y="5007428"/>
            <a:ext cx="3347356" cy="946016"/>
          </a:xfrm>
          <a:prstGeom prst="rect">
            <a:avLst/>
          </a:prstGeom>
          <a:solidFill>
            <a:srgbClr val="FFFF00"/>
          </a:solidFill>
          <a:ln>
            <a:solidFill>
              <a:schemeClr val="accent2"/>
            </a:solidFill>
          </a:ln>
        </p:spPr>
        <p:txBody>
          <a:bodyPr wrap="square" rtlCol="0">
            <a:noAutofit/>
          </a:bodyPr>
          <a:lstStyle/>
          <a:p>
            <a:pPr algn="l"/>
            <a:r>
              <a:rPr lang="en-US" dirty="0"/>
              <a:t>The reason we see "Edit" here is because the staff user has role "Designs Analytics"</a:t>
            </a:r>
          </a:p>
        </p:txBody>
      </p:sp>
      <p:cxnSp>
        <p:nvCxnSpPr>
          <p:cNvPr id="15" name="Straight Arrow Connector 14">
            <a:extLst>
              <a:ext uri="{FF2B5EF4-FFF2-40B4-BE49-F238E27FC236}">
                <a16:creationId xmlns:a16="http://schemas.microsoft.com/office/drawing/2014/main" id="{E1F50BF1-32B9-657F-87D9-181D120ADC8E}"/>
              </a:ext>
            </a:extLst>
          </p:cNvPr>
          <p:cNvCxnSpPr>
            <a:cxnSpLocks/>
          </p:cNvCxnSpPr>
          <p:nvPr/>
        </p:nvCxnSpPr>
        <p:spPr>
          <a:xfrm flipH="1" flipV="1">
            <a:off x="365688" y="4718824"/>
            <a:ext cx="1669941" cy="58251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02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Types of Recommendations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9</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D29791-C22F-1279-8373-F81FD0D7F2C5}"/>
              </a:ext>
            </a:extLst>
          </p:cNvPr>
          <p:cNvPicPr>
            <a:picLocks noChangeAspect="1"/>
          </p:cNvPicPr>
          <p:nvPr/>
        </p:nvPicPr>
        <p:blipFill>
          <a:blip r:embed="rId2"/>
          <a:stretch>
            <a:fillRect/>
          </a:stretch>
        </p:blipFill>
        <p:spPr>
          <a:xfrm>
            <a:off x="1838325" y="1552575"/>
            <a:ext cx="8515350" cy="37528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90</a:t>
            </a:fld>
            <a:endParaRPr lang="en-GB"/>
          </a:p>
        </p:txBody>
      </p:sp>
      <p:sp>
        <p:nvSpPr>
          <p:cNvPr id="12" name="TextBox 11">
            <a:extLst>
              <a:ext uri="{FF2B5EF4-FFF2-40B4-BE49-F238E27FC236}">
                <a16:creationId xmlns:a16="http://schemas.microsoft.com/office/drawing/2014/main" id="{D346BF7D-8100-D6E7-CD2D-A41AFEAABF7A}"/>
              </a:ext>
            </a:extLst>
          </p:cNvPr>
          <p:cNvSpPr txBox="1"/>
          <p:nvPr/>
        </p:nvSpPr>
        <p:spPr>
          <a:xfrm>
            <a:off x="139801" y="4267200"/>
            <a:ext cx="3037114" cy="696685"/>
          </a:xfrm>
          <a:prstGeom prst="rect">
            <a:avLst/>
          </a:prstGeom>
          <a:solidFill>
            <a:srgbClr val="FFFF00"/>
          </a:solidFill>
          <a:ln>
            <a:solidFill>
              <a:schemeClr val="accent2"/>
            </a:solidFill>
          </a:ln>
        </p:spPr>
        <p:txBody>
          <a:bodyPr wrap="square" rtlCol="0">
            <a:noAutofit/>
          </a:bodyPr>
          <a:lstStyle/>
          <a:p>
            <a:pPr algn="l"/>
            <a:r>
              <a:rPr lang="en-US" sz="1800" dirty="0"/>
              <a:t>We will click "Implement" to arrive to the List of Items</a:t>
            </a:r>
            <a:endParaRPr lang="en-US" dirty="0"/>
          </a:p>
        </p:txBody>
      </p:sp>
      <p:cxnSp>
        <p:nvCxnSpPr>
          <p:cNvPr id="14" name="Straight Arrow Connector 13">
            <a:extLst>
              <a:ext uri="{FF2B5EF4-FFF2-40B4-BE49-F238E27FC236}">
                <a16:creationId xmlns:a16="http://schemas.microsoft.com/office/drawing/2014/main" id="{6DDC8789-ADE5-0AC3-F73C-32A46DBFE963}"/>
              </a:ext>
            </a:extLst>
          </p:cNvPr>
          <p:cNvCxnSpPr>
            <a:cxnSpLocks/>
            <a:stCxn id="12" idx="3"/>
          </p:cNvCxnSpPr>
          <p:nvPr/>
        </p:nvCxnSpPr>
        <p:spPr>
          <a:xfrm>
            <a:off x="3176915" y="4615543"/>
            <a:ext cx="4671332" cy="4809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318A453B-F532-2942-98B7-708360C4EFD9}"/>
              </a:ext>
            </a:extLst>
          </p:cNvPr>
          <p:cNvSpPr/>
          <p:nvPr/>
        </p:nvSpPr>
        <p:spPr>
          <a:xfrm>
            <a:off x="7848247" y="4821727"/>
            <a:ext cx="958296" cy="39253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422204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EED51DB-C94C-E010-B8BB-46F69779E44D}"/>
              </a:ext>
            </a:extLst>
          </p:cNvPr>
          <p:cNvPicPr>
            <a:picLocks noChangeAspect="1"/>
          </p:cNvPicPr>
          <p:nvPr/>
        </p:nvPicPr>
        <p:blipFill>
          <a:blip r:embed="rId2"/>
          <a:stretch>
            <a:fillRect/>
          </a:stretch>
        </p:blipFill>
        <p:spPr>
          <a:xfrm>
            <a:off x="0" y="1105541"/>
            <a:ext cx="12192000" cy="464691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91</a:t>
            </a:fld>
            <a:endParaRPr lang="en-GB"/>
          </a:p>
        </p:txBody>
      </p:sp>
      <p:sp>
        <p:nvSpPr>
          <p:cNvPr id="12" name="TextBox 11">
            <a:extLst>
              <a:ext uri="{FF2B5EF4-FFF2-40B4-BE49-F238E27FC236}">
                <a16:creationId xmlns:a16="http://schemas.microsoft.com/office/drawing/2014/main" id="{D346BF7D-8100-D6E7-CD2D-A41AFEAABF7A}"/>
              </a:ext>
            </a:extLst>
          </p:cNvPr>
          <p:cNvSpPr txBox="1"/>
          <p:nvPr/>
        </p:nvSpPr>
        <p:spPr>
          <a:xfrm>
            <a:off x="365688" y="3461657"/>
            <a:ext cx="3940628" cy="1807029"/>
          </a:xfrm>
          <a:prstGeom prst="rect">
            <a:avLst/>
          </a:prstGeom>
          <a:solidFill>
            <a:srgbClr val="FFFF00"/>
          </a:solidFill>
          <a:ln>
            <a:solidFill>
              <a:schemeClr val="accent2"/>
            </a:solidFill>
          </a:ln>
        </p:spPr>
        <p:txBody>
          <a:bodyPr wrap="square" rtlCol="0">
            <a:noAutofit/>
          </a:bodyPr>
          <a:lstStyle/>
          <a:p>
            <a:pPr algn="l"/>
            <a:r>
              <a:rPr lang="en-US" sz="1800" dirty="0"/>
              <a:t>We are at the list of items for bibliographic record title "Stephen Hawking's A brief history of time : a reader's companion" filtered by the specific barcode of the DARA Recommendation</a:t>
            </a:r>
            <a:endParaRPr lang="en-US" dirty="0"/>
          </a:p>
        </p:txBody>
      </p:sp>
      <p:cxnSp>
        <p:nvCxnSpPr>
          <p:cNvPr id="14" name="Straight Arrow Connector 13">
            <a:extLst>
              <a:ext uri="{FF2B5EF4-FFF2-40B4-BE49-F238E27FC236}">
                <a16:creationId xmlns:a16="http://schemas.microsoft.com/office/drawing/2014/main" id="{6DDC8789-ADE5-0AC3-F73C-32A46DBFE963}"/>
              </a:ext>
            </a:extLst>
          </p:cNvPr>
          <p:cNvCxnSpPr>
            <a:cxnSpLocks/>
          </p:cNvCxnSpPr>
          <p:nvPr/>
        </p:nvCxnSpPr>
        <p:spPr>
          <a:xfrm flipH="1" flipV="1">
            <a:off x="2950028" y="2011377"/>
            <a:ext cx="446315" cy="15264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9D382B33-06C3-6EA7-AF31-5C24DCCCE47B}"/>
              </a:ext>
            </a:extLst>
          </p:cNvPr>
          <p:cNvSpPr/>
          <p:nvPr/>
        </p:nvSpPr>
        <p:spPr>
          <a:xfrm>
            <a:off x="794659" y="1589313"/>
            <a:ext cx="2394855" cy="422063"/>
          </a:xfrm>
          <a:prstGeom prst="rect">
            <a:avLst/>
          </a:prstGeom>
          <a:noFill/>
          <a:ln w="28575">
            <a:solidFill>
              <a:srgbClr val="FF0000"/>
            </a:solidFill>
          </a:ln>
        </p:spPr>
        <p:txBody>
          <a:bodyPr wrap="square" rtlCol="0" anchor="ctr">
            <a:noAutofit/>
          </a:bodyPr>
          <a:lstStyle/>
          <a:p>
            <a:pPr algn="l"/>
            <a:endParaRPr lang="en-US" dirty="0">
              <a:solidFill>
                <a:schemeClr val="tx1"/>
              </a:solidFill>
            </a:endParaRPr>
          </a:p>
        </p:txBody>
      </p:sp>
      <p:sp>
        <p:nvSpPr>
          <p:cNvPr id="18" name="TextBox 17">
            <a:extLst>
              <a:ext uri="{FF2B5EF4-FFF2-40B4-BE49-F238E27FC236}">
                <a16:creationId xmlns:a16="http://schemas.microsoft.com/office/drawing/2014/main" id="{3B4D731E-2465-C5C6-F9EC-7D069E349742}"/>
              </a:ext>
            </a:extLst>
          </p:cNvPr>
          <p:cNvSpPr txBox="1"/>
          <p:nvPr/>
        </p:nvSpPr>
        <p:spPr>
          <a:xfrm>
            <a:off x="5399314" y="5025096"/>
            <a:ext cx="4103914" cy="1025309"/>
          </a:xfrm>
          <a:prstGeom prst="rect">
            <a:avLst/>
          </a:prstGeom>
          <a:solidFill>
            <a:srgbClr val="FFFF00"/>
          </a:solidFill>
          <a:ln>
            <a:solidFill>
              <a:schemeClr val="accent2"/>
            </a:solidFill>
          </a:ln>
        </p:spPr>
        <p:txBody>
          <a:bodyPr wrap="square" rtlCol="0">
            <a:noAutofit/>
          </a:bodyPr>
          <a:lstStyle/>
          <a:p>
            <a:pPr algn="l"/>
            <a:r>
              <a:rPr lang="en-US" sz="1800" dirty="0"/>
              <a:t>Here we can perform a specific action on the item such as "Withdraw" or "Toggle Missing Status"</a:t>
            </a:r>
            <a:endParaRPr lang="en-US" dirty="0"/>
          </a:p>
        </p:txBody>
      </p:sp>
      <p:cxnSp>
        <p:nvCxnSpPr>
          <p:cNvPr id="20" name="Straight Arrow Connector 19">
            <a:extLst>
              <a:ext uri="{FF2B5EF4-FFF2-40B4-BE49-F238E27FC236}">
                <a16:creationId xmlns:a16="http://schemas.microsoft.com/office/drawing/2014/main" id="{A677DFF4-04B4-9888-0BA1-1D4167D02187}"/>
              </a:ext>
            </a:extLst>
          </p:cNvPr>
          <p:cNvCxnSpPr/>
          <p:nvPr/>
        </p:nvCxnSpPr>
        <p:spPr>
          <a:xfrm flipV="1">
            <a:off x="9503229" y="4288971"/>
            <a:ext cx="881742" cy="6858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580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1DBE89-CBD8-30EC-A6E4-C68888CD11A6}"/>
              </a:ext>
            </a:extLst>
          </p:cNvPr>
          <p:cNvPicPr>
            <a:picLocks noChangeAspect="1"/>
          </p:cNvPicPr>
          <p:nvPr/>
        </p:nvPicPr>
        <p:blipFill>
          <a:blip r:embed="rId2"/>
          <a:stretch>
            <a:fillRect/>
          </a:stretch>
        </p:blipFill>
        <p:spPr>
          <a:xfrm>
            <a:off x="694749" y="1867117"/>
            <a:ext cx="10657114" cy="407037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23277"/>
          </a:xfrm>
        </p:spPr>
        <p:txBody>
          <a:bodyPr/>
          <a:lstStyle/>
          <a:p>
            <a:r>
              <a:rPr lang="en-US" sz="2000" dirty="0"/>
              <a:t>We found the item on the shelves and therefore will "Toggle Missing Status"</a:t>
            </a:r>
          </a:p>
        </p:txBody>
      </p:sp>
      <p:sp>
        <p:nvSpPr>
          <p:cNvPr id="7" name="Rectangle 6">
            <a:extLst>
              <a:ext uri="{FF2B5EF4-FFF2-40B4-BE49-F238E27FC236}">
                <a16:creationId xmlns:a16="http://schemas.microsoft.com/office/drawing/2014/main" id="{8CB478A5-062E-15DD-0B9A-934D41BF6BA3}"/>
              </a:ext>
            </a:extLst>
          </p:cNvPr>
          <p:cNvSpPr/>
          <p:nvPr/>
        </p:nvSpPr>
        <p:spPr>
          <a:xfrm>
            <a:off x="9786257" y="5094514"/>
            <a:ext cx="1219200" cy="3048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099423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935813-BEAB-D538-17C4-8A4F6CC4C882}"/>
              </a:ext>
            </a:extLst>
          </p:cNvPr>
          <p:cNvPicPr>
            <a:picLocks noChangeAspect="1"/>
          </p:cNvPicPr>
          <p:nvPr/>
        </p:nvPicPr>
        <p:blipFill>
          <a:blip r:embed="rId2"/>
          <a:stretch>
            <a:fillRect/>
          </a:stretch>
        </p:blipFill>
        <p:spPr>
          <a:xfrm>
            <a:off x="0" y="2476928"/>
            <a:ext cx="12192000" cy="190414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23277"/>
          </a:xfrm>
        </p:spPr>
        <p:txBody>
          <a:bodyPr/>
          <a:lstStyle/>
          <a:p>
            <a:r>
              <a:rPr lang="en-US" sz="2000" dirty="0"/>
              <a:t>The Missing Status was removed, and the item is in place.</a:t>
            </a:r>
          </a:p>
        </p:txBody>
      </p:sp>
      <p:sp>
        <p:nvSpPr>
          <p:cNvPr id="7" name="Rectangle 6">
            <a:extLst>
              <a:ext uri="{FF2B5EF4-FFF2-40B4-BE49-F238E27FC236}">
                <a16:creationId xmlns:a16="http://schemas.microsoft.com/office/drawing/2014/main" id="{8CB478A5-062E-15DD-0B9A-934D41BF6BA3}"/>
              </a:ext>
            </a:extLst>
          </p:cNvPr>
          <p:cNvSpPr/>
          <p:nvPr/>
        </p:nvSpPr>
        <p:spPr>
          <a:xfrm>
            <a:off x="6825345" y="3570514"/>
            <a:ext cx="653141" cy="6966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927C7E6A-EF20-66BA-D949-5D948F891A85}"/>
              </a:ext>
            </a:extLst>
          </p:cNvPr>
          <p:cNvSpPr/>
          <p:nvPr/>
        </p:nvSpPr>
        <p:spPr>
          <a:xfrm>
            <a:off x="10537371" y="2692828"/>
            <a:ext cx="1578429" cy="64908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4912555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3CD9D-34C7-8D6F-951A-3FF52E33F8EE}"/>
              </a:ext>
            </a:extLst>
          </p:cNvPr>
          <p:cNvPicPr>
            <a:picLocks noChangeAspect="1"/>
          </p:cNvPicPr>
          <p:nvPr/>
        </p:nvPicPr>
        <p:blipFill>
          <a:blip r:embed="rId2"/>
          <a:stretch>
            <a:fillRect/>
          </a:stretch>
        </p:blipFill>
        <p:spPr>
          <a:xfrm>
            <a:off x="0" y="2401584"/>
            <a:ext cx="12192000" cy="2054831"/>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86562"/>
          </a:xfrm>
        </p:spPr>
        <p:txBody>
          <a:bodyPr/>
          <a:lstStyle/>
          <a:p>
            <a:r>
              <a:rPr lang="en-US" sz="2000" dirty="0"/>
              <a:t>When complete the DARA Recommendation can be removed</a:t>
            </a:r>
          </a:p>
        </p:txBody>
      </p:sp>
      <p:sp>
        <p:nvSpPr>
          <p:cNvPr id="7" name="Rectangle 6">
            <a:extLst>
              <a:ext uri="{FF2B5EF4-FFF2-40B4-BE49-F238E27FC236}">
                <a16:creationId xmlns:a16="http://schemas.microsoft.com/office/drawing/2014/main" id="{8CB478A5-062E-15DD-0B9A-934D41BF6BA3}"/>
              </a:ext>
            </a:extLst>
          </p:cNvPr>
          <p:cNvSpPr/>
          <p:nvPr/>
        </p:nvSpPr>
        <p:spPr>
          <a:xfrm>
            <a:off x="10929257" y="3080657"/>
            <a:ext cx="642035" cy="25037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2751074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81FBCD-407C-9F5A-408C-B2E5EE2AE882}"/>
              </a:ext>
            </a:extLst>
          </p:cNvPr>
          <p:cNvPicPr>
            <a:picLocks noChangeAspect="1"/>
          </p:cNvPicPr>
          <p:nvPr/>
        </p:nvPicPr>
        <p:blipFill>
          <a:blip r:embed="rId2"/>
          <a:stretch>
            <a:fillRect/>
          </a:stretch>
        </p:blipFill>
        <p:spPr>
          <a:xfrm>
            <a:off x="1833562" y="1800225"/>
            <a:ext cx="8524875" cy="432435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86562"/>
          </a:xfrm>
        </p:spPr>
        <p:txBody>
          <a:bodyPr/>
          <a:lstStyle/>
          <a:p>
            <a:r>
              <a:rPr lang="en-US" sz="2000" dirty="0"/>
              <a:t>After clicking "Remove" we confirm the removal of the DARA Recommendation</a:t>
            </a:r>
          </a:p>
        </p:txBody>
      </p:sp>
      <p:sp>
        <p:nvSpPr>
          <p:cNvPr id="7" name="Rectangle 6">
            <a:extLst>
              <a:ext uri="{FF2B5EF4-FFF2-40B4-BE49-F238E27FC236}">
                <a16:creationId xmlns:a16="http://schemas.microsoft.com/office/drawing/2014/main" id="{8CB478A5-062E-15DD-0B9A-934D41BF6BA3}"/>
              </a:ext>
            </a:extLst>
          </p:cNvPr>
          <p:cNvSpPr/>
          <p:nvPr/>
        </p:nvSpPr>
        <p:spPr>
          <a:xfrm>
            <a:off x="9459687" y="5645006"/>
            <a:ext cx="903515" cy="38568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074655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F19DFE-1453-22A2-18EB-01A4020CE567}"/>
              </a:ext>
            </a:extLst>
          </p:cNvPr>
          <p:cNvPicPr>
            <a:picLocks noChangeAspect="1"/>
          </p:cNvPicPr>
          <p:nvPr/>
        </p:nvPicPr>
        <p:blipFill>
          <a:blip r:embed="rId2"/>
          <a:stretch>
            <a:fillRect/>
          </a:stretch>
        </p:blipFill>
        <p:spPr>
          <a:xfrm>
            <a:off x="0" y="2530572"/>
            <a:ext cx="12192000" cy="3307274"/>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Missing Items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686562"/>
          </a:xfrm>
        </p:spPr>
        <p:txBody>
          <a:bodyPr/>
          <a:lstStyle/>
          <a:p>
            <a:r>
              <a:rPr lang="en-US" sz="2000" dirty="0"/>
              <a:t>The DARA Recommendation is now in status completed and includes the Remove Recommendation Reason and Comment</a:t>
            </a:r>
          </a:p>
        </p:txBody>
      </p:sp>
      <p:sp>
        <p:nvSpPr>
          <p:cNvPr id="7" name="Rectangle 6">
            <a:extLst>
              <a:ext uri="{FF2B5EF4-FFF2-40B4-BE49-F238E27FC236}">
                <a16:creationId xmlns:a16="http://schemas.microsoft.com/office/drawing/2014/main" id="{8CB478A5-062E-15DD-0B9A-934D41BF6BA3}"/>
              </a:ext>
            </a:extLst>
          </p:cNvPr>
          <p:cNvSpPr/>
          <p:nvPr/>
        </p:nvSpPr>
        <p:spPr>
          <a:xfrm>
            <a:off x="718459" y="4632635"/>
            <a:ext cx="3853541" cy="45099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5" name="Rectangle 4">
            <a:extLst>
              <a:ext uri="{FF2B5EF4-FFF2-40B4-BE49-F238E27FC236}">
                <a16:creationId xmlns:a16="http://schemas.microsoft.com/office/drawing/2014/main" id="{763A20FF-8BE5-5132-72E8-4EA769A34B2A}"/>
              </a:ext>
            </a:extLst>
          </p:cNvPr>
          <p:cNvSpPr/>
          <p:nvPr/>
        </p:nvSpPr>
        <p:spPr>
          <a:xfrm>
            <a:off x="1360716" y="3505199"/>
            <a:ext cx="2960913" cy="30190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93941051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185053" y="1934977"/>
            <a:ext cx="11832771" cy="1567891"/>
          </a:xfrm>
        </p:spPr>
        <p:txBody>
          <a:bodyPr/>
          <a:lstStyle/>
          <a:p>
            <a:r>
              <a:rPr lang="en-US" dirty="0"/>
              <a:t>Live Example – Identical OCLC Control Number</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97</a:t>
            </a:fld>
            <a:endParaRPr lang="en-GB">
              <a:solidFill>
                <a:schemeClr val="bg1"/>
              </a:solidFill>
            </a:endParaRPr>
          </a:p>
        </p:txBody>
      </p:sp>
    </p:spTree>
    <p:extLst>
      <p:ext uri="{BB962C8B-B14F-4D97-AF65-F5344CB8AC3E}">
        <p14:creationId xmlns:p14="http://schemas.microsoft.com/office/powerpoint/2010/main" val="2025724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141920"/>
          </a:xfrm>
        </p:spPr>
        <p:txBody>
          <a:bodyPr/>
          <a:lstStyle/>
          <a:p>
            <a:r>
              <a:rPr lang="en-US" sz="2000" dirty="0"/>
              <a:t>We will now look at a DARA Recommendation for "Identical OCLC Control Number".</a:t>
            </a:r>
          </a:p>
          <a:p>
            <a:r>
              <a:rPr lang="en-US" sz="2000" dirty="0"/>
              <a:t>This DARA Recommendation uses an Analytics report behind the scenes.</a:t>
            </a:r>
          </a:p>
          <a:p>
            <a:r>
              <a:rPr lang="en-US" sz="2000" dirty="0"/>
              <a:t>DARA identified that for OCLC Control Number 7336985 there are 8 titles.</a:t>
            </a:r>
          </a:p>
          <a:p>
            <a:r>
              <a:rPr lang="en-US" sz="2000" dirty="0"/>
              <a:t>While viewing the DARA Recommendation from the list of DARA Recommendations we can create a set of the titles and then view the set.</a:t>
            </a:r>
          </a:p>
          <a:p>
            <a:r>
              <a:rPr lang="en-US" sz="2000" dirty="0"/>
              <a:t>We can also click "More info" and then click</a:t>
            </a:r>
          </a:p>
          <a:p>
            <a:pPr lvl="1"/>
            <a:r>
              <a:rPr lang="en-US" sz="2000" dirty="0"/>
              <a:t>"Implement" to see an "All Titles" repository search for the OCLC Control Number.</a:t>
            </a:r>
          </a:p>
          <a:p>
            <a:pPr lvl="1"/>
            <a:r>
              <a:rPr lang="en-US" sz="2000" dirty="0"/>
              <a:t>"View" to see the Analytics report used to build the DARA Recommendation</a:t>
            </a:r>
          </a:p>
          <a:p>
            <a:r>
              <a:rPr lang="en-US" sz="2000" dirty="0"/>
              <a:t>The final handling of this situation requires human intervention and is not all automatic.  This is on purpose and because the library staff needs to decide what to do (if anything) with the duplicate titles. </a:t>
            </a:r>
          </a:p>
        </p:txBody>
      </p:sp>
    </p:spTree>
    <p:extLst>
      <p:ext uri="{BB962C8B-B14F-4D97-AF65-F5344CB8AC3E}">
        <p14:creationId xmlns:p14="http://schemas.microsoft.com/office/powerpoint/2010/main" val="2623577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C9B468-5F5E-6AAF-F9C0-2E73D7579D71}"/>
              </a:ext>
            </a:extLst>
          </p:cNvPr>
          <p:cNvPicPr>
            <a:picLocks noChangeAspect="1"/>
          </p:cNvPicPr>
          <p:nvPr/>
        </p:nvPicPr>
        <p:blipFill>
          <a:blip r:embed="rId2"/>
          <a:stretch>
            <a:fillRect/>
          </a:stretch>
        </p:blipFill>
        <p:spPr>
          <a:xfrm>
            <a:off x="0" y="2913305"/>
            <a:ext cx="12192000" cy="167835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Live Example – Identical OCLC Control Number</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99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2036391"/>
          </a:xfrm>
        </p:spPr>
        <p:txBody>
          <a:bodyPr/>
          <a:lstStyle/>
          <a:p>
            <a:pPr marL="0" indent="0">
              <a:buNone/>
            </a:pPr>
            <a:endParaRPr lang="en-US" sz="2000" dirty="0"/>
          </a:p>
          <a:p>
            <a:r>
              <a:rPr lang="en-US" sz="2000" dirty="0"/>
              <a:t>We will click "More info"</a:t>
            </a:r>
          </a:p>
        </p:txBody>
      </p:sp>
      <p:sp>
        <p:nvSpPr>
          <p:cNvPr id="6" name="Rectangle 5">
            <a:extLst>
              <a:ext uri="{FF2B5EF4-FFF2-40B4-BE49-F238E27FC236}">
                <a16:creationId xmlns:a16="http://schemas.microsoft.com/office/drawing/2014/main" id="{A59B577A-B35E-C8E8-BA5F-5A5EC9A39E72}"/>
              </a:ext>
            </a:extLst>
          </p:cNvPr>
          <p:cNvSpPr/>
          <p:nvPr/>
        </p:nvSpPr>
        <p:spPr>
          <a:xfrm>
            <a:off x="468085" y="3167909"/>
            <a:ext cx="3167743" cy="45259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6DCC6E74-E3CE-3A93-90AA-4E2B1040F67D}"/>
              </a:ext>
            </a:extLst>
          </p:cNvPr>
          <p:cNvSpPr/>
          <p:nvPr/>
        </p:nvSpPr>
        <p:spPr>
          <a:xfrm>
            <a:off x="11364686" y="2913305"/>
            <a:ext cx="576393" cy="28799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853988912"/>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Props1.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26519</TotalTime>
  <Words>4842</Words>
  <Application>Microsoft Office PowerPoint</Application>
  <PresentationFormat>Widescreen</PresentationFormat>
  <Paragraphs>475</Paragraphs>
  <Slides>105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105</vt:i4>
      </vt:variant>
    </vt:vector>
  </HeadingPairs>
  <TitlesOfParts>
    <vt:vector size="112"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Introduction</vt:lpstr>
      <vt:lpstr>PowerPoint Presentation</vt:lpstr>
      <vt:lpstr>Types of Recommendations</vt:lpstr>
      <vt:lpstr>Types of Recommendations</vt:lpstr>
      <vt:lpstr>Types of Recommendations – Feature Recommendations</vt:lpstr>
      <vt:lpstr>Types of Recommendations – Analytics Based</vt:lpstr>
      <vt:lpstr>Types of Recommendations – System Based</vt:lpstr>
      <vt:lpstr>Types of Recommendations</vt:lpstr>
      <vt:lpstr>Types of Recommendations</vt:lpstr>
      <vt:lpstr>Types of Recommendations</vt:lpstr>
      <vt:lpstr>Types of Recommendations</vt:lpstr>
      <vt:lpstr>Types of Recommendations</vt:lpstr>
      <vt:lpstr>Types of Recommendations</vt:lpstr>
      <vt:lpstr>Types of Recommendations</vt:lpstr>
      <vt:lpstr>Types of Recommendations</vt:lpstr>
      <vt:lpstr>PowerPoint Presentation</vt:lpstr>
      <vt:lpstr>DARA configurations</vt:lpstr>
      <vt:lpstr>DARA configurations</vt:lpstr>
      <vt:lpstr>DARA configurations</vt:lpstr>
      <vt:lpstr>DARA configurations</vt:lpstr>
      <vt:lpstr>DARA configurations</vt:lpstr>
      <vt:lpstr>DARA configurations</vt:lpstr>
      <vt:lpstr>DARA configurations</vt:lpstr>
      <vt:lpstr>PowerPoint Presentation</vt:lpstr>
      <vt:lpstr>Accessing DARA</vt:lpstr>
      <vt:lpstr>Accessing DARA</vt:lpstr>
      <vt:lpstr>PowerPoint Presentation</vt:lpstr>
      <vt:lpstr>Filtering DARA Recommendations</vt:lpstr>
      <vt:lpstr>Filtering DARA Recommendations</vt:lpstr>
      <vt:lpstr>Filtering DARA Recommendations</vt:lpstr>
      <vt:lpstr>Filtering DARA Recommendations</vt:lpstr>
      <vt:lpstr>Filtering DARA Recommendations</vt:lpstr>
      <vt:lpstr>PowerPoint Presentation</vt:lpstr>
      <vt:lpstr>Assigning DARA Recommendations</vt:lpstr>
      <vt:lpstr>Assigning DARA Recommendations</vt:lpstr>
      <vt:lpstr>Assigning DARA Recommendations</vt:lpstr>
      <vt:lpstr>Assigning DARA Recommendations</vt:lpstr>
      <vt:lpstr>Assigning DARA Recommendations</vt:lpstr>
      <vt:lpstr>Assigning DARA Recommendations</vt:lpstr>
      <vt:lpstr>Assigning DARA Recommendations</vt:lpstr>
      <vt:lpstr>Assigning DARA Recommendations</vt:lpstr>
      <vt:lpstr>PowerPoint Presentation</vt:lpstr>
      <vt:lpstr>Managing DARA Recommendations</vt:lpstr>
      <vt:lpstr>Managing DARA Recommendations</vt:lpstr>
      <vt:lpstr>Managing DARA Recommendations</vt:lpstr>
      <vt:lpstr>Managing DARA Recommendations</vt:lpstr>
      <vt:lpstr>Managing DARA Recommendations</vt:lpstr>
      <vt:lpstr>Managing DARA Recommendations</vt:lpstr>
      <vt:lpstr>Managing DARA Recommendations</vt:lpstr>
      <vt:lpstr>Managing DARA Recommendations</vt:lpstr>
      <vt:lpstr>Managing DARA Recommendations</vt:lpstr>
      <vt:lpstr>Managing DARA Recommendations</vt:lpstr>
      <vt:lpstr>Managing DARA Recommendations</vt:lpstr>
      <vt:lpstr>Managing DARA Recommendations</vt:lpstr>
      <vt:lpstr>PowerPoint Presentation</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DARA Recommendations Based on Analytics</vt:lpstr>
      <vt:lpstr>PowerPoint Presentation</vt:lpstr>
      <vt:lpstr>Live Example – Link Electronic Resources to the Community</vt:lpstr>
      <vt:lpstr>Live Example – Link Electronic Resources to the Community</vt:lpstr>
      <vt:lpstr>Live Example – Link Electronic Resources to the Community</vt:lpstr>
      <vt:lpstr>Live Example – Link Electronic Resources to the Community</vt:lpstr>
      <vt:lpstr>Live Example – Link Electronic Resources to the Community</vt:lpstr>
      <vt:lpstr>Live Example – Link Electronic Resources to the Community</vt:lpstr>
      <vt:lpstr>Live Example – Link Electronic Resources to the Community</vt:lpstr>
      <vt:lpstr>Live Example – Link Electronic Resources to the Community</vt:lpstr>
      <vt:lpstr>Live Example – Link Electronic Resources to the Community</vt:lpstr>
      <vt:lpstr>PowerPoint Presentation</vt:lpstr>
      <vt:lpstr>Live Example – Missing Items</vt:lpstr>
      <vt:lpstr>Live Example – Missing Items</vt:lpstr>
      <vt:lpstr>Live Example – Missing Items</vt:lpstr>
      <vt:lpstr>Live Example – Missing Items</vt:lpstr>
      <vt:lpstr>Live Example – Missing Items</vt:lpstr>
      <vt:lpstr>Live Example – Missing Items</vt:lpstr>
      <vt:lpstr>Live Example – Missing Items</vt:lpstr>
      <vt:lpstr>Live Example – Missing Items</vt:lpstr>
      <vt:lpstr>Live Example – Missing Items</vt:lpstr>
      <vt:lpstr>Live Example – Missing Items</vt:lpstr>
      <vt:lpstr>Live Example – Missing Items</vt:lpstr>
      <vt:lpstr>PowerPoint Presentation</vt:lpstr>
      <vt:lpstr>Live Example – Identical OCLC Control Number</vt:lpstr>
      <vt:lpstr>Live Example – Identical OCLC Control Number</vt:lpstr>
      <vt:lpstr>Live Example – Identical OCLC Control Number</vt:lpstr>
      <vt:lpstr>Live Example – Identical OCLC Control Number</vt:lpstr>
      <vt:lpstr>Live Example – Identical OCLC Control Number</vt:lpstr>
      <vt:lpstr>Live Example – Identical OCLC Control Number</vt:lpstr>
      <vt:lpstr>Live Example – Identical OCLC Control Number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124</cp:revision>
  <dcterms:created xsi:type="dcterms:W3CDTF">2023-07-24T19:21:55Z</dcterms:created>
  <dcterms:modified xsi:type="dcterms:W3CDTF">2026-02-13T13:13:02Z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